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24"/>
  </p:notesMasterIdLst>
  <p:sldIdLst>
    <p:sldId id="256" r:id="rId2"/>
    <p:sldId id="261" r:id="rId3"/>
    <p:sldId id="259" r:id="rId4"/>
    <p:sldId id="300" r:id="rId5"/>
    <p:sldId id="260" r:id="rId6"/>
    <p:sldId id="305" r:id="rId7"/>
    <p:sldId id="307" r:id="rId8"/>
    <p:sldId id="306" r:id="rId9"/>
    <p:sldId id="281" r:id="rId10"/>
    <p:sldId id="308" r:id="rId11"/>
    <p:sldId id="310" r:id="rId12"/>
    <p:sldId id="311" r:id="rId13"/>
    <p:sldId id="301" r:id="rId14"/>
    <p:sldId id="283" r:id="rId15"/>
    <p:sldId id="303" r:id="rId16"/>
    <p:sldId id="304" r:id="rId17"/>
    <p:sldId id="284" r:id="rId18"/>
    <p:sldId id="298" r:id="rId19"/>
    <p:sldId id="316" r:id="rId20"/>
    <p:sldId id="314" r:id="rId21"/>
    <p:sldId id="313" r:id="rId22"/>
    <p:sldId id="315"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43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E6EA508-0254-40AE-6377-9CDE320BC918}" v="120" dt="2025-03-22T18:04:50.869"/>
    <p1510:client id="{442A5817-3411-7105-DFC0-3F130D9CF13A}" v="6" dt="2025-03-22T16:39:30.53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730"/>
    <p:restoredTop sz="94694"/>
  </p:normalViewPr>
  <p:slideViewPr>
    <p:cSldViewPr snapToGrid="0">
      <p:cViewPr varScale="1">
        <p:scale>
          <a:sx n="97" d="100"/>
          <a:sy n="97" d="100"/>
        </p:scale>
        <p:origin x="232" y="71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E2DEA0C-B2F0-7A4A-9884-D27DA46D5A43}" type="datetimeFigureOut">
              <a:rPr lang="en-US" smtClean="0"/>
              <a:t>3/27/25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1513705-102F-9647-AFC9-5CDF63A44F29}" type="slidenum">
              <a:rPr lang="en-US" smtClean="0"/>
              <a:t>‹#›</a:t>
            </a:fld>
            <a:endParaRPr lang="en-US"/>
          </a:p>
        </p:txBody>
      </p:sp>
    </p:spTree>
    <p:extLst>
      <p:ext uri="{BB962C8B-B14F-4D97-AF65-F5344CB8AC3E}">
        <p14:creationId xmlns:p14="http://schemas.microsoft.com/office/powerpoint/2010/main" val="1905959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1513705-102F-9647-AFC9-5CDF63A44F29}" type="slidenum">
              <a:rPr lang="en-US" smtClean="0"/>
              <a:t>4</a:t>
            </a:fld>
            <a:endParaRPr lang="en-US"/>
          </a:p>
        </p:txBody>
      </p:sp>
    </p:spTree>
    <p:extLst>
      <p:ext uri="{BB962C8B-B14F-4D97-AF65-F5344CB8AC3E}">
        <p14:creationId xmlns:p14="http://schemas.microsoft.com/office/powerpoint/2010/main" val="27138850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EFC4B4-0066-94DE-DC1C-7621214B226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BD5D46E-BE4B-9A51-44E8-84BCA9B70DE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FD37B6B-0C60-F365-7B15-53F4E277D2D2}"/>
              </a:ext>
            </a:extLst>
          </p:cNvPr>
          <p:cNvSpPr>
            <a:spLocks noGrp="1"/>
          </p:cNvSpPr>
          <p:nvPr>
            <p:ph type="dt" sz="half" idx="10"/>
          </p:nvPr>
        </p:nvSpPr>
        <p:spPr/>
        <p:txBody>
          <a:bodyPr/>
          <a:lstStyle/>
          <a:p>
            <a:fld id="{763CB949-5AC2-CE47-9E7C-3D0730361889}" type="datetime1">
              <a:rPr lang="en-CA" smtClean="0"/>
              <a:t>2025-03-27</a:t>
            </a:fld>
            <a:endParaRPr lang="en-US"/>
          </a:p>
        </p:txBody>
      </p:sp>
      <p:sp>
        <p:nvSpPr>
          <p:cNvPr id="5" name="Footer Placeholder 4">
            <a:extLst>
              <a:ext uri="{FF2B5EF4-FFF2-40B4-BE49-F238E27FC236}">
                <a16:creationId xmlns:a16="http://schemas.microsoft.com/office/drawing/2014/main" id="{8A609244-9B2F-3ACC-3860-B92F2E70A303}"/>
              </a:ext>
            </a:extLst>
          </p:cNvPr>
          <p:cNvSpPr>
            <a:spLocks noGrp="1"/>
          </p:cNvSpPr>
          <p:nvPr>
            <p:ph type="ftr" sz="quarter" idx="11"/>
          </p:nvPr>
        </p:nvSpPr>
        <p:spPr/>
        <p:txBody>
          <a:bodyPr/>
          <a:lstStyle/>
          <a:p>
            <a:r>
              <a:rPr lang="en-US"/>
              <a:t>IoT Systems with esp8266</a:t>
            </a:r>
          </a:p>
        </p:txBody>
      </p:sp>
      <p:sp>
        <p:nvSpPr>
          <p:cNvPr id="6" name="Slide Number Placeholder 5">
            <a:extLst>
              <a:ext uri="{FF2B5EF4-FFF2-40B4-BE49-F238E27FC236}">
                <a16:creationId xmlns:a16="http://schemas.microsoft.com/office/drawing/2014/main" id="{3762A4AA-D302-A771-BEB6-2DBCFAB24DED}"/>
              </a:ext>
            </a:extLst>
          </p:cNvPr>
          <p:cNvSpPr>
            <a:spLocks noGrp="1"/>
          </p:cNvSpPr>
          <p:nvPr>
            <p:ph type="sldNum" sz="quarter" idx="12"/>
          </p:nvPr>
        </p:nvSpPr>
        <p:spPr/>
        <p:txBody>
          <a:bodyPr/>
          <a:lstStyle/>
          <a:p>
            <a:fld id="{EDC2F6AE-1EFF-9D46-B05F-6070A52FF3EE}" type="slidenum">
              <a:rPr lang="en-US" smtClean="0"/>
              <a:t>‹#›</a:t>
            </a:fld>
            <a:endParaRPr lang="en-US"/>
          </a:p>
        </p:txBody>
      </p:sp>
    </p:spTree>
    <p:extLst>
      <p:ext uri="{BB962C8B-B14F-4D97-AF65-F5344CB8AC3E}">
        <p14:creationId xmlns:p14="http://schemas.microsoft.com/office/powerpoint/2010/main" val="14881012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006670-A202-9396-D265-69BDCB226E1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81A537F-5588-F1BA-2C3A-95CD2C6D49F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7CE03B4-6B08-D4A2-6A2F-E635F4A3E744}"/>
              </a:ext>
            </a:extLst>
          </p:cNvPr>
          <p:cNvSpPr>
            <a:spLocks noGrp="1"/>
          </p:cNvSpPr>
          <p:nvPr>
            <p:ph type="dt" sz="half" idx="10"/>
          </p:nvPr>
        </p:nvSpPr>
        <p:spPr/>
        <p:txBody>
          <a:bodyPr/>
          <a:lstStyle/>
          <a:p>
            <a:fld id="{5AA15C03-67DC-554E-B581-4839693DA171}" type="datetime1">
              <a:rPr lang="en-CA" smtClean="0"/>
              <a:t>2025-03-27</a:t>
            </a:fld>
            <a:endParaRPr lang="en-US"/>
          </a:p>
        </p:txBody>
      </p:sp>
      <p:sp>
        <p:nvSpPr>
          <p:cNvPr id="5" name="Footer Placeholder 4">
            <a:extLst>
              <a:ext uri="{FF2B5EF4-FFF2-40B4-BE49-F238E27FC236}">
                <a16:creationId xmlns:a16="http://schemas.microsoft.com/office/drawing/2014/main" id="{8B93ADC8-FB87-DB64-6FE1-163257E23326}"/>
              </a:ext>
            </a:extLst>
          </p:cNvPr>
          <p:cNvSpPr>
            <a:spLocks noGrp="1"/>
          </p:cNvSpPr>
          <p:nvPr>
            <p:ph type="ftr" sz="quarter" idx="11"/>
          </p:nvPr>
        </p:nvSpPr>
        <p:spPr/>
        <p:txBody>
          <a:bodyPr/>
          <a:lstStyle/>
          <a:p>
            <a:r>
              <a:rPr lang="en-US"/>
              <a:t>IoT Systems with esp8266</a:t>
            </a:r>
          </a:p>
        </p:txBody>
      </p:sp>
      <p:sp>
        <p:nvSpPr>
          <p:cNvPr id="6" name="Slide Number Placeholder 5">
            <a:extLst>
              <a:ext uri="{FF2B5EF4-FFF2-40B4-BE49-F238E27FC236}">
                <a16:creationId xmlns:a16="http://schemas.microsoft.com/office/drawing/2014/main" id="{B9139715-0188-BD53-05AD-BC862375B45F}"/>
              </a:ext>
            </a:extLst>
          </p:cNvPr>
          <p:cNvSpPr>
            <a:spLocks noGrp="1"/>
          </p:cNvSpPr>
          <p:nvPr>
            <p:ph type="sldNum" sz="quarter" idx="12"/>
          </p:nvPr>
        </p:nvSpPr>
        <p:spPr/>
        <p:txBody>
          <a:bodyPr/>
          <a:lstStyle/>
          <a:p>
            <a:fld id="{EDC2F6AE-1EFF-9D46-B05F-6070A52FF3EE}" type="slidenum">
              <a:rPr lang="en-US" smtClean="0"/>
              <a:t>‹#›</a:t>
            </a:fld>
            <a:endParaRPr lang="en-US"/>
          </a:p>
        </p:txBody>
      </p:sp>
    </p:spTree>
    <p:extLst>
      <p:ext uri="{BB962C8B-B14F-4D97-AF65-F5344CB8AC3E}">
        <p14:creationId xmlns:p14="http://schemas.microsoft.com/office/powerpoint/2010/main" val="28526938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F023B55-6489-3790-4656-ACD89ACA689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9DBF678-58EF-12C9-76DA-D3DDB9B1F30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F5711AA-2C20-ABF5-302D-0388A25B8FAE}"/>
              </a:ext>
            </a:extLst>
          </p:cNvPr>
          <p:cNvSpPr>
            <a:spLocks noGrp="1"/>
          </p:cNvSpPr>
          <p:nvPr>
            <p:ph type="dt" sz="half" idx="10"/>
          </p:nvPr>
        </p:nvSpPr>
        <p:spPr/>
        <p:txBody>
          <a:bodyPr/>
          <a:lstStyle/>
          <a:p>
            <a:fld id="{2F90BC7E-A0E7-B241-A222-5BA736ED9EA2}" type="datetime1">
              <a:rPr lang="en-CA" smtClean="0"/>
              <a:t>2025-03-27</a:t>
            </a:fld>
            <a:endParaRPr lang="en-US"/>
          </a:p>
        </p:txBody>
      </p:sp>
      <p:sp>
        <p:nvSpPr>
          <p:cNvPr id="5" name="Footer Placeholder 4">
            <a:extLst>
              <a:ext uri="{FF2B5EF4-FFF2-40B4-BE49-F238E27FC236}">
                <a16:creationId xmlns:a16="http://schemas.microsoft.com/office/drawing/2014/main" id="{DCB8C805-E72A-426B-F568-C5A2780BB41A}"/>
              </a:ext>
            </a:extLst>
          </p:cNvPr>
          <p:cNvSpPr>
            <a:spLocks noGrp="1"/>
          </p:cNvSpPr>
          <p:nvPr>
            <p:ph type="ftr" sz="quarter" idx="11"/>
          </p:nvPr>
        </p:nvSpPr>
        <p:spPr/>
        <p:txBody>
          <a:bodyPr/>
          <a:lstStyle/>
          <a:p>
            <a:r>
              <a:rPr lang="en-US"/>
              <a:t>IoT Systems with esp8266</a:t>
            </a:r>
          </a:p>
        </p:txBody>
      </p:sp>
      <p:sp>
        <p:nvSpPr>
          <p:cNvPr id="6" name="Slide Number Placeholder 5">
            <a:extLst>
              <a:ext uri="{FF2B5EF4-FFF2-40B4-BE49-F238E27FC236}">
                <a16:creationId xmlns:a16="http://schemas.microsoft.com/office/drawing/2014/main" id="{E482E11A-D89E-99E7-7C4F-B8D900E740D5}"/>
              </a:ext>
            </a:extLst>
          </p:cNvPr>
          <p:cNvSpPr>
            <a:spLocks noGrp="1"/>
          </p:cNvSpPr>
          <p:nvPr>
            <p:ph type="sldNum" sz="quarter" idx="12"/>
          </p:nvPr>
        </p:nvSpPr>
        <p:spPr/>
        <p:txBody>
          <a:bodyPr/>
          <a:lstStyle/>
          <a:p>
            <a:fld id="{EDC2F6AE-1EFF-9D46-B05F-6070A52FF3EE}" type="slidenum">
              <a:rPr lang="en-US" smtClean="0"/>
              <a:t>‹#›</a:t>
            </a:fld>
            <a:endParaRPr lang="en-US"/>
          </a:p>
        </p:txBody>
      </p:sp>
    </p:spTree>
    <p:extLst>
      <p:ext uri="{BB962C8B-B14F-4D97-AF65-F5344CB8AC3E}">
        <p14:creationId xmlns:p14="http://schemas.microsoft.com/office/powerpoint/2010/main" val="5135434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1500CE-861C-E025-8B88-DE977A5C456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82A245E-5EEE-B5A5-705C-09C662C3A14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FE4D1EF-2207-464B-191D-EC24C428E828}"/>
              </a:ext>
            </a:extLst>
          </p:cNvPr>
          <p:cNvSpPr>
            <a:spLocks noGrp="1"/>
          </p:cNvSpPr>
          <p:nvPr>
            <p:ph type="dt" sz="half" idx="10"/>
          </p:nvPr>
        </p:nvSpPr>
        <p:spPr/>
        <p:txBody>
          <a:bodyPr/>
          <a:lstStyle/>
          <a:p>
            <a:fld id="{B7B15AE9-87B9-FF46-A1D2-F98C00404D78}" type="datetime1">
              <a:rPr lang="en-CA" smtClean="0"/>
              <a:t>2025-03-27</a:t>
            </a:fld>
            <a:endParaRPr lang="en-US"/>
          </a:p>
        </p:txBody>
      </p:sp>
      <p:sp>
        <p:nvSpPr>
          <p:cNvPr id="5" name="Footer Placeholder 4">
            <a:extLst>
              <a:ext uri="{FF2B5EF4-FFF2-40B4-BE49-F238E27FC236}">
                <a16:creationId xmlns:a16="http://schemas.microsoft.com/office/drawing/2014/main" id="{EF985465-F72E-8A33-9649-0C64C46A0DE5}"/>
              </a:ext>
            </a:extLst>
          </p:cNvPr>
          <p:cNvSpPr>
            <a:spLocks noGrp="1"/>
          </p:cNvSpPr>
          <p:nvPr>
            <p:ph type="ftr" sz="quarter" idx="11"/>
          </p:nvPr>
        </p:nvSpPr>
        <p:spPr/>
        <p:txBody>
          <a:bodyPr/>
          <a:lstStyle/>
          <a:p>
            <a:r>
              <a:rPr lang="en-US"/>
              <a:t>IoT Systems with esp8266</a:t>
            </a:r>
          </a:p>
        </p:txBody>
      </p:sp>
      <p:sp>
        <p:nvSpPr>
          <p:cNvPr id="6" name="Slide Number Placeholder 5">
            <a:extLst>
              <a:ext uri="{FF2B5EF4-FFF2-40B4-BE49-F238E27FC236}">
                <a16:creationId xmlns:a16="http://schemas.microsoft.com/office/drawing/2014/main" id="{676778B1-4D7D-88D1-FD7B-EA9FDD14C136}"/>
              </a:ext>
            </a:extLst>
          </p:cNvPr>
          <p:cNvSpPr>
            <a:spLocks noGrp="1"/>
          </p:cNvSpPr>
          <p:nvPr>
            <p:ph type="sldNum" sz="quarter" idx="12"/>
          </p:nvPr>
        </p:nvSpPr>
        <p:spPr/>
        <p:txBody>
          <a:bodyPr/>
          <a:lstStyle/>
          <a:p>
            <a:fld id="{EDC2F6AE-1EFF-9D46-B05F-6070A52FF3EE}" type="slidenum">
              <a:rPr lang="en-US" smtClean="0"/>
              <a:t>‹#›</a:t>
            </a:fld>
            <a:endParaRPr lang="en-US"/>
          </a:p>
        </p:txBody>
      </p:sp>
    </p:spTree>
    <p:extLst>
      <p:ext uri="{BB962C8B-B14F-4D97-AF65-F5344CB8AC3E}">
        <p14:creationId xmlns:p14="http://schemas.microsoft.com/office/powerpoint/2010/main" val="24385814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D4554-871E-0954-EC60-39A05AFF30A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63384DC-2EAC-8F96-CDF7-927EE273EE36}"/>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071F934-00FD-6CB5-1FA1-72BEFEA3DFB7}"/>
              </a:ext>
            </a:extLst>
          </p:cNvPr>
          <p:cNvSpPr>
            <a:spLocks noGrp="1"/>
          </p:cNvSpPr>
          <p:nvPr>
            <p:ph type="dt" sz="half" idx="10"/>
          </p:nvPr>
        </p:nvSpPr>
        <p:spPr/>
        <p:txBody>
          <a:bodyPr/>
          <a:lstStyle/>
          <a:p>
            <a:fld id="{B731C797-240A-654F-B793-1C67D5CD48B4}" type="datetime1">
              <a:rPr lang="en-CA" smtClean="0"/>
              <a:t>2025-03-27</a:t>
            </a:fld>
            <a:endParaRPr lang="en-US"/>
          </a:p>
        </p:txBody>
      </p:sp>
      <p:sp>
        <p:nvSpPr>
          <p:cNvPr id="5" name="Footer Placeholder 4">
            <a:extLst>
              <a:ext uri="{FF2B5EF4-FFF2-40B4-BE49-F238E27FC236}">
                <a16:creationId xmlns:a16="http://schemas.microsoft.com/office/drawing/2014/main" id="{9EB7C3BC-F710-8D16-4FF3-6A164043B3D7}"/>
              </a:ext>
            </a:extLst>
          </p:cNvPr>
          <p:cNvSpPr>
            <a:spLocks noGrp="1"/>
          </p:cNvSpPr>
          <p:nvPr>
            <p:ph type="ftr" sz="quarter" idx="11"/>
          </p:nvPr>
        </p:nvSpPr>
        <p:spPr/>
        <p:txBody>
          <a:bodyPr/>
          <a:lstStyle/>
          <a:p>
            <a:r>
              <a:rPr lang="en-US"/>
              <a:t>IoT Systems with esp8266</a:t>
            </a:r>
          </a:p>
        </p:txBody>
      </p:sp>
      <p:sp>
        <p:nvSpPr>
          <p:cNvPr id="6" name="Slide Number Placeholder 5">
            <a:extLst>
              <a:ext uri="{FF2B5EF4-FFF2-40B4-BE49-F238E27FC236}">
                <a16:creationId xmlns:a16="http://schemas.microsoft.com/office/drawing/2014/main" id="{7E451CC7-2291-847C-4FAB-D017ED4FB08B}"/>
              </a:ext>
            </a:extLst>
          </p:cNvPr>
          <p:cNvSpPr>
            <a:spLocks noGrp="1"/>
          </p:cNvSpPr>
          <p:nvPr>
            <p:ph type="sldNum" sz="quarter" idx="12"/>
          </p:nvPr>
        </p:nvSpPr>
        <p:spPr/>
        <p:txBody>
          <a:bodyPr/>
          <a:lstStyle/>
          <a:p>
            <a:fld id="{EDC2F6AE-1EFF-9D46-B05F-6070A52FF3EE}" type="slidenum">
              <a:rPr lang="en-US" smtClean="0"/>
              <a:t>‹#›</a:t>
            </a:fld>
            <a:endParaRPr lang="en-US"/>
          </a:p>
        </p:txBody>
      </p:sp>
    </p:spTree>
    <p:extLst>
      <p:ext uri="{BB962C8B-B14F-4D97-AF65-F5344CB8AC3E}">
        <p14:creationId xmlns:p14="http://schemas.microsoft.com/office/powerpoint/2010/main" val="23290110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38CE19-ABA5-0CBA-C6E0-DFAB1803C0A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3F24231-305A-FC1E-FE01-99E575245A7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E261471-5B0B-D28D-6513-B1FE380E890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CD8DED2-4C9D-799F-4415-C7BDFCAC4942}"/>
              </a:ext>
            </a:extLst>
          </p:cNvPr>
          <p:cNvSpPr>
            <a:spLocks noGrp="1"/>
          </p:cNvSpPr>
          <p:nvPr>
            <p:ph type="dt" sz="half" idx="10"/>
          </p:nvPr>
        </p:nvSpPr>
        <p:spPr/>
        <p:txBody>
          <a:bodyPr/>
          <a:lstStyle/>
          <a:p>
            <a:fld id="{86FE3A11-9187-AE4D-891D-3DD6F56C1541}" type="datetime1">
              <a:rPr lang="en-CA" smtClean="0"/>
              <a:t>2025-03-27</a:t>
            </a:fld>
            <a:endParaRPr lang="en-US"/>
          </a:p>
        </p:txBody>
      </p:sp>
      <p:sp>
        <p:nvSpPr>
          <p:cNvPr id="6" name="Footer Placeholder 5">
            <a:extLst>
              <a:ext uri="{FF2B5EF4-FFF2-40B4-BE49-F238E27FC236}">
                <a16:creationId xmlns:a16="http://schemas.microsoft.com/office/drawing/2014/main" id="{B63217BA-C22F-5BB0-167E-98658C72275C}"/>
              </a:ext>
            </a:extLst>
          </p:cNvPr>
          <p:cNvSpPr>
            <a:spLocks noGrp="1"/>
          </p:cNvSpPr>
          <p:nvPr>
            <p:ph type="ftr" sz="quarter" idx="11"/>
          </p:nvPr>
        </p:nvSpPr>
        <p:spPr/>
        <p:txBody>
          <a:bodyPr/>
          <a:lstStyle/>
          <a:p>
            <a:r>
              <a:rPr lang="en-US"/>
              <a:t>IoT Systems with esp8266</a:t>
            </a:r>
          </a:p>
        </p:txBody>
      </p:sp>
      <p:sp>
        <p:nvSpPr>
          <p:cNvPr id="7" name="Slide Number Placeholder 6">
            <a:extLst>
              <a:ext uri="{FF2B5EF4-FFF2-40B4-BE49-F238E27FC236}">
                <a16:creationId xmlns:a16="http://schemas.microsoft.com/office/drawing/2014/main" id="{512CFD2E-2FD4-3C75-795F-BAFACAC258C1}"/>
              </a:ext>
            </a:extLst>
          </p:cNvPr>
          <p:cNvSpPr>
            <a:spLocks noGrp="1"/>
          </p:cNvSpPr>
          <p:nvPr>
            <p:ph type="sldNum" sz="quarter" idx="12"/>
          </p:nvPr>
        </p:nvSpPr>
        <p:spPr/>
        <p:txBody>
          <a:bodyPr/>
          <a:lstStyle/>
          <a:p>
            <a:fld id="{EDC2F6AE-1EFF-9D46-B05F-6070A52FF3EE}" type="slidenum">
              <a:rPr lang="en-US" smtClean="0"/>
              <a:t>‹#›</a:t>
            </a:fld>
            <a:endParaRPr lang="en-US"/>
          </a:p>
        </p:txBody>
      </p:sp>
    </p:spTree>
    <p:extLst>
      <p:ext uri="{BB962C8B-B14F-4D97-AF65-F5344CB8AC3E}">
        <p14:creationId xmlns:p14="http://schemas.microsoft.com/office/powerpoint/2010/main" val="24057419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888F6C-EBBB-CAF1-060B-34A068D558E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FC15084-9631-0A7A-5DA5-9325B155DBB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3BC8576-94A7-A402-5741-4556416D4F4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1993D6A-2D95-815F-55D2-500C00D89A2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D332A59-E94D-37D2-AB7D-8571EA782A5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23568CC-FFEE-94CA-D965-54752F73E962}"/>
              </a:ext>
            </a:extLst>
          </p:cNvPr>
          <p:cNvSpPr>
            <a:spLocks noGrp="1"/>
          </p:cNvSpPr>
          <p:nvPr>
            <p:ph type="dt" sz="half" idx="10"/>
          </p:nvPr>
        </p:nvSpPr>
        <p:spPr/>
        <p:txBody>
          <a:bodyPr/>
          <a:lstStyle/>
          <a:p>
            <a:fld id="{EC197E8F-73A7-9D4C-B7A2-880068CACBCB}" type="datetime1">
              <a:rPr lang="en-CA" smtClean="0"/>
              <a:t>2025-03-27</a:t>
            </a:fld>
            <a:endParaRPr lang="en-US"/>
          </a:p>
        </p:txBody>
      </p:sp>
      <p:sp>
        <p:nvSpPr>
          <p:cNvPr id="8" name="Footer Placeholder 7">
            <a:extLst>
              <a:ext uri="{FF2B5EF4-FFF2-40B4-BE49-F238E27FC236}">
                <a16:creationId xmlns:a16="http://schemas.microsoft.com/office/drawing/2014/main" id="{174BA429-C665-55D7-5F88-1D8AA9557F3B}"/>
              </a:ext>
            </a:extLst>
          </p:cNvPr>
          <p:cNvSpPr>
            <a:spLocks noGrp="1"/>
          </p:cNvSpPr>
          <p:nvPr>
            <p:ph type="ftr" sz="quarter" idx="11"/>
          </p:nvPr>
        </p:nvSpPr>
        <p:spPr/>
        <p:txBody>
          <a:bodyPr/>
          <a:lstStyle/>
          <a:p>
            <a:r>
              <a:rPr lang="en-US"/>
              <a:t>IoT Systems with esp8266</a:t>
            </a:r>
          </a:p>
        </p:txBody>
      </p:sp>
      <p:sp>
        <p:nvSpPr>
          <p:cNvPr id="9" name="Slide Number Placeholder 8">
            <a:extLst>
              <a:ext uri="{FF2B5EF4-FFF2-40B4-BE49-F238E27FC236}">
                <a16:creationId xmlns:a16="http://schemas.microsoft.com/office/drawing/2014/main" id="{7BEB8D2C-0394-2321-8F7D-36A6A3BE9CD3}"/>
              </a:ext>
            </a:extLst>
          </p:cNvPr>
          <p:cNvSpPr>
            <a:spLocks noGrp="1"/>
          </p:cNvSpPr>
          <p:nvPr>
            <p:ph type="sldNum" sz="quarter" idx="12"/>
          </p:nvPr>
        </p:nvSpPr>
        <p:spPr/>
        <p:txBody>
          <a:bodyPr/>
          <a:lstStyle/>
          <a:p>
            <a:fld id="{EDC2F6AE-1EFF-9D46-B05F-6070A52FF3EE}" type="slidenum">
              <a:rPr lang="en-US" smtClean="0"/>
              <a:t>‹#›</a:t>
            </a:fld>
            <a:endParaRPr lang="en-US"/>
          </a:p>
        </p:txBody>
      </p:sp>
    </p:spTree>
    <p:extLst>
      <p:ext uri="{BB962C8B-B14F-4D97-AF65-F5344CB8AC3E}">
        <p14:creationId xmlns:p14="http://schemas.microsoft.com/office/powerpoint/2010/main" val="7481571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DBE96-CB75-101D-43F1-611B376FF9B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99A41C2-A775-1F6D-361E-5BCA4205F8B9}"/>
              </a:ext>
            </a:extLst>
          </p:cNvPr>
          <p:cNvSpPr>
            <a:spLocks noGrp="1"/>
          </p:cNvSpPr>
          <p:nvPr>
            <p:ph type="dt" sz="half" idx="10"/>
          </p:nvPr>
        </p:nvSpPr>
        <p:spPr/>
        <p:txBody>
          <a:bodyPr/>
          <a:lstStyle/>
          <a:p>
            <a:fld id="{AAC21344-9F4B-5D43-97D1-D9C01919C90A}" type="datetime1">
              <a:rPr lang="en-CA" smtClean="0"/>
              <a:t>2025-03-27</a:t>
            </a:fld>
            <a:endParaRPr lang="en-US"/>
          </a:p>
        </p:txBody>
      </p:sp>
      <p:sp>
        <p:nvSpPr>
          <p:cNvPr id="4" name="Footer Placeholder 3">
            <a:extLst>
              <a:ext uri="{FF2B5EF4-FFF2-40B4-BE49-F238E27FC236}">
                <a16:creationId xmlns:a16="http://schemas.microsoft.com/office/drawing/2014/main" id="{4F23ED98-51D3-5738-D9EC-4796E9C2A5B0}"/>
              </a:ext>
            </a:extLst>
          </p:cNvPr>
          <p:cNvSpPr>
            <a:spLocks noGrp="1"/>
          </p:cNvSpPr>
          <p:nvPr>
            <p:ph type="ftr" sz="quarter" idx="11"/>
          </p:nvPr>
        </p:nvSpPr>
        <p:spPr/>
        <p:txBody>
          <a:bodyPr/>
          <a:lstStyle/>
          <a:p>
            <a:r>
              <a:rPr lang="en-US"/>
              <a:t>IoT Systems with esp8266</a:t>
            </a:r>
          </a:p>
        </p:txBody>
      </p:sp>
      <p:sp>
        <p:nvSpPr>
          <p:cNvPr id="5" name="Slide Number Placeholder 4">
            <a:extLst>
              <a:ext uri="{FF2B5EF4-FFF2-40B4-BE49-F238E27FC236}">
                <a16:creationId xmlns:a16="http://schemas.microsoft.com/office/drawing/2014/main" id="{50B0E9E4-330F-FB12-20A1-9E39355914BD}"/>
              </a:ext>
            </a:extLst>
          </p:cNvPr>
          <p:cNvSpPr>
            <a:spLocks noGrp="1"/>
          </p:cNvSpPr>
          <p:nvPr>
            <p:ph type="sldNum" sz="quarter" idx="12"/>
          </p:nvPr>
        </p:nvSpPr>
        <p:spPr/>
        <p:txBody>
          <a:bodyPr/>
          <a:lstStyle/>
          <a:p>
            <a:fld id="{EDC2F6AE-1EFF-9D46-B05F-6070A52FF3EE}" type="slidenum">
              <a:rPr lang="en-US" smtClean="0"/>
              <a:t>‹#›</a:t>
            </a:fld>
            <a:endParaRPr lang="en-US"/>
          </a:p>
        </p:txBody>
      </p:sp>
    </p:spTree>
    <p:extLst>
      <p:ext uri="{BB962C8B-B14F-4D97-AF65-F5344CB8AC3E}">
        <p14:creationId xmlns:p14="http://schemas.microsoft.com/office/powerpoint/2010/main" val="29567076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F595B5E-0F70-C4D7-98E6-130EFE697F81}"/>
              </a:ext>
            </a:extLst>
          </p:cNvPr>
          <p:cNvSpPr>
            <a:spLocks noGrp="1"/>
          </p:cNvSpPr>
          <p:nvPr>
            <p:ph type="dt" sz="half" idx="10"/>
          </p:nvPr>
        </p:nvSpPr>
        <p:spPr/>
        <p:txBody>
          <a:bodyPr/>
          <a:lstStyle/>
          <a:p>
            <a:fld id="{5A009D95-2BD8-BD47-86DE-0894F19ADAA0}" type="datetime1">
              <a:rPr lang="en-CA" smtClean="0"/>
              <a:t>2025-03-27</a:t>
            </a:fld>
            <a:endParaRPr lang="en-US"/>
          </a:p>
        </p:txBody>
      </p:sp>
      <p:sp>
        <p:nvSpPr>
          <p:cNvPr id="3" name="Footer Placeholder 2">
            <a:extLst>
              <a:ext uri="{FF2B5EF4-FFF2-40B4-BE49-F238E27FC236}">
                <a16:creationId xmlns:a16="http://schemas.microsoft.com/office/drawing/2014/main" id="{EC36DEA9-0160-DD8E-33F8-2FB6C6EB9EE2}"/>
              </a:ext>
            </a:extLst>
          </p:cNvPr>
          <p:cNvSpPr>
            <a:spLocks noGrp="1"/>
          </p:cNvSpPr>
          <p:nvPr>
            <p:ph type="ftr" sz="quarter" idx="11"/>
          </p:nvPr>
        </p:nvSpPr>
        <p:spPr/>
        <p:txBody>
          <a:bodyPr/>
          <a:lstStyle/>
          <a:p>
            <a:r>
              <a:rPr lang="en-US"/>
              <a:t>IoT Systems with esp8266</a:t>
            </a:r>
          </a:p>
        </p:txBody>
      </p:sp>
      <p:sp>
        <p:nvSpPr>
          <p:cNvPr id="4" name="Slide Number Placeholder 3">
            <a:extLst>
              <a:ext uri="{FF2B5EF4-FFF2-40B4-BE49-F238E27FC236}">
                <a16:creationId xmlns:a16="http://schemas.microsoft.com/office/drawing/2014/main" id="{A9FD5BE1-62FD-8626-5633-957FFC9A823F}"/>
              </a:ext>
            </a:extLst>
          </p:cNvPr>
          <p:cNvSpPr>
            <a:spLocks noGrp="1"/>
          </p:cNvSpPr>
          <p:nvPr>
            <p:ph type="sldNum" sz="quarter" idx="12"/>
          </p:nvPr>
        </p:nvSpPr>
        <p:spPr/>
        <p:txBody>
          <a:bodyPr/>
          <a:lstStyle/>
          <a:p>
            <a:fld id="{EDC2F6AE-1EFF-9D46-B05F-6070A52FF3EE}" type="slidenum">
              <a:rPr lang="en-US" smtClean="0"/>
              <a:t>‹#›</a:t>
            </a:fld>
            <a:endParaRPr lang="en-US"/>
          </a:p>
        </p:txBody>
      </p:sp>
    </p:spTree>
    <p:extLst>
      <p:ext uri="{BB962C8B-B14F-4D97-AF65-F5344CB8AC3E}">
        <p14:creationId xmlns:p14="http://schemas.microsoft.com/office/powerpoint/2010/main" val="41065636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D3E5F2-A6BF-BA25-CF13-72E3F3F8AB4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8172833-AF62-03F4-93F0-57A83D6D650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6081468-ED79-74F7-6601-4476F089848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5D5B8F1-AF1C-A281-4A33-F4D7B7F8BB34}"/>
              </a:ext>
            </a:extLst>
          </p:cNvPr>
          <p:cNvSpPr>
            <a:spLocks noGrp="1"/>
          </p:cNvSpPr>
          <p:nvPr>
            <p:ph type="dt" sz="half" idx="10"/>
          </p:nvPr>
        </p:nvSpPr>
        <p:spPr/>
        <p:txBody>
          <a:bodyPr/>
          <a:lstStyle/>
          <a:p>
            <a:fld id="{CE1582DC-BFF9-4F48-A4FD-FA43A4DDA69B}" type="datetime1">
              <a:rPr lang="en-CA" smtClean="0"/>
              <a:t>2025-03-27</a:t>
            </a:fld>
            <a:endParaRPr lang="en-US"/>
          </a:p>
        </p:txBody>
      </p:sp>
      <p:sp>
        <p:nvSpPr>
          <p:cNvPr id="6" name="Footer Placeholder 5">
            <a:extLst>
              <a:ext uri="{FF2B5EF4-FFF2-40B4-BE49-F238E27FC236}">
                <a16:creationId xmlns:a16="http://schemas.microsoft.com/office/drawing/2014/main" id="{B3F548D9-FA2B-CB63-C570-D76DC8333A4B}"/>
              </a:ext>
            </a:extLst>
          </p:cNvPr>
          <p:cNvSpPr>
            <a:spLocks noGrp="1"/>
          </p:cNvSpPr>
          <p:nvPr>
            <p:ph type="ftr" sz="quarter" idx="11"/>
          </p:nvPr>
        </p:nvSpPr>
        <p:spPr/>
        <p:txBody>
          <a:bodyPr/>
          <a:lstStyle/>
          <a:p>
            <a:r>
              <a:rPr lang="en-US"/>
              <a:t>IoT Systems with esp8266</a:t>
            </a:r>
          </a:p>
        </p:txBody>
      </p:sp>
      <p:sp>
        <p:nvSpPr>
          <p:cNvPr id="7" name="Slide Number Placeholder 6">
            <a:extLst>
              <a:ext uri="{FF2B5EF4-FFF2-40B4-BE49-F238E27FC236}">
                <a16:creationId xmlns:a16="http://schemas.microsoft.com/office/drawing/2014/main" id="{777746D8-405D-A5B1-C218-B10116EC6C63}"/>
              </a:ext>
            </a:extLst>
          </p:cNvPr>
          <p:cNvSpPr>
            <a:spLocks noGrp="1"/>
          </p:cNvSpPr>
          <p:nvPr>
            <p:ph type="sldNum" sz="quarter" idx="12"/>
          </p:nvPr>
        </p:nvSpPr>
        <p:spPr/>
        <p:txBody>
          <a:bodyPr/>
          <a:lstStyle/>
          <a:p>
            <a:fld id="{EDC2F6AE-1EFF-9D46-B05F-6070A52FF3EE}" type="slidenum">
              <a:rPr lang="en-US" smtClean="0"/>
              <a:t>‹#›</a:t>
            </a:fld>
            <a:endParaRPr lang="en-US"/>
          </a:p>
        </p:txBody>
      </p:sp>
    </p:spTree>
    <p:extLst>
      <p:ext uri="{BB962C8B-B14F-4D97-AF65-F5344CB8AC3E}">
        <p14:creationId xmlns:p14="http://schemas.microsoft.com/office/powerpoint/2010/main" val="41426956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8B3450-EEC4-A5A2-07C8-CCE73E6A8D0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ABD0291-CDD2-3D08-38A3-70523306695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D2F5E32-945E-CF12-6748-C2218793034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0E0636C-1168-0C8C-DBB8-A74DDB11E19B}"/>
              </a:ext>
            </a:extLst>
          </p:cNvPr>
          <p:cNvSpPr>
            <a:spLocks noGrp="1"/>
          </p:cNvSpPr>
          <p:nvPr>
            <p:ph type="dt" sz="half" idx="10"/>
          </p:nvPr>
        </p:nvSpPr>
        <p:spPr/>
        <p:txBody>
          <a:bodyPr/>
          <a:lstStyle/>
          <a:p>
            <a:fld id="{99E5A37F-CAC0-684C-8A28-25FAF9CF22E8}" type="datetime1">
              <a:rPr lang="en-CA" smtClean="0"/>
              <a:t>2025-03-27</a:t>
            </a:fld>
            <a:endParaRPr lang="en-US"/>
          </a:p>
        </p:txBody>
      </p:sp>
      <p:sp>
        <p:nvSpPr>
          <p:cNvPr id="6" name="Footer Placeholder 5">
            <a:extLst>
              <a:ext uri="{FF2B5EF4-FFF2-40B4-BE49-F238E27FC236}">
                <a16:creationId xmlns:a16="http://schemas.microsoft.com/office/drawing/2014/main" id="{11B59D10-FB34-A5D3-721F-2FE539436121}"/>
              </a:ext>
            </a:extLst>
          </p:cNvPr>
          <p:cNvSpPr>
            <a:spLocks noGrp="1"/>
          </p:cNvSpPr>
          <p:nvPr>
            <p:ph type="ftr" sz="quarter" idx="11"/>
          </p:nvPr>
        </p:nvSpPr>
        <p:spPr/>
        <p:txBody>
          <a:bodyPr/>
          <a:lstStyle/>
          <a:p>
            <a:r>
              <a:rPr lang="en-US"/>
              <a:t>IoT Systems with esp8266</a:t>
            </a:r>
          </a:p>
        </p:txBody>
      </p:sp>
      <p:sp>
        <p:nvSpPr>
          <p:cNvPr id="7" name="Slide Number Placeholder 6">
            <a:extLst>
              <a:ext uri="{FF2B5EF4-FFF2-40B4-BE49-F238E27FC236}">
                <a16:creationId xmlns:a16="http://schemas.microsoft.com/office/drawing/2014/main" id="{72213462-EEB9-D331-2BF1-E87800C6FD1B}"/>
              </a:ext>
            </a:extLst>
          </p:cNvPr>
          <p:cNvSpPr>
            <a:spLocks noGrp="1"/>
          </p:cNvSpPr>
          <p:nvPr>
            <p:ph type="sldNum" sz="quarter" idx="12"/>
          </p:nvPr>
        </p:nvSpPr>
        <p:spPr/>
        <p:txBody>
          <a:bodyPr/>
          <a:lstStyle/>
          <a:p>
            <a:fld id="{EDC2F6AE-1EFF-9D46-B05F-6070A52FF3EE}" type="slidenum">
              <a:rPr lang="en-US" smtClean="0"/>
              <a:t>‹#›</a:t>
            </a:fld>
            <a:endParaRPr lang="en-US"/>
          </a:p>
        </p:txBody>
      </p:sp>
    </p:spTree>
    <p:extLst>
      <p:ext uri="{BB962C8B-B14F-4D97-AF65-F5344CB8AC3E}">
        <p14:creationId xmlns:p14="http://schemas.microsoft.com/office/powerpoint/2010/main" val="30870807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A4A2704-5F36-4B2C-ADD7-D6CB6DDFA34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4CD60ED-EEDF-523A-6501-D69AAC8592E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E9AD4E6-6710-3B82-28D5-AE8EC2B35DD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91FFD1EA-4A83-6546-901A-3BFE4148179E}" type="datetime1">
              <a:rPr lang="en-CA" smtClean="0"/>
              <a:t>2025-03-27</a:t>
            </a:fld>
            <a:endParaRPr lang="en-US"/>
          </a:p>
        </p:txBody>
      </p:sp>
      <p:sp>
        <p:nvSpPr>
          <p:cNvPr id="5" name="Footer Placeholder 4">
            <a:extLst>
              <a:ext uri="{FF2B5EF4-FFF2-40B4-BE49-F238E27FC236}">
                <a16:creationId xmlns:a16="http://schemas.microsoft.com/office/drawing/2014/main" id="{69A21771-5D97-02ED-B3A7-CBB83DE1EF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r>
              <a:rPr lang="en-US"/>
              <a:t>IoT Systems with esp8266</a:t>
            </a:r>
          </a:p>
        </p:txBody>
      </p:sp>
      <p:sp>
        <p:nvSpPr>
          <p:cNvPr id="6" name="Slide Number Placeholder 5">
            <a:extLst>
              <a:ext uri="{FF2B5EF4-FFF2-40B4-BE49-F238E27FC236}">
                <a16:creationId xmlns:a16="http://schemas.microsoft.com/office/drawing/2014/main" id="{98F9ABC1-8CA2-56A5-3F94-73C1A941E3B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EDC2F6AE-1EFF-9D46-B05F-6070A52FF3EE}" type="slidenum">
              <a:rPr lang="en-US" smtClean="0"/>
              <a:t>‹#›</a:t>
            </a:fld>
            <a:endParaRPr lang="en-US"/>
          </a:p>
        </p:txBody>
      </p:sp>
    </p:spTree>
    <p:extLst>
      <p:ext uri="{BB962C8B-B14F-4D97-AF65-F5344CB8AC3E}">
        <p14:creationId xmlns:p14="http://schemas.microsoft.com/office/powerpoint/2010/main" val="39416570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23.jpg"/><Relationship Id="rId5" Type="http://schemas.openxmlformats.org/officeDocument/2006/relationships/image" Target="../media/image22.jpg"/><Relationship Id="rId4" Type="http://schemas.openxmlformats.org/officeDocument/2006/relationships/image" Target="../media/image21.jpg"/></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26.png"/><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35.png"/><Relationship Id="rId4" Type="http://schemas.openxmlformats.org/officeDocument/2006/relationships/image" Target="../media/image34.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2.png"/><Relationship Id="rId7"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jpe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makeradvisor.com/tools/dht22-temperature-humidity-sensor/" TargetMode="External"/><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hyperlink" Target="https://makeradvisor.com/tools/jumper-wires-kit-120-pieces/" TargetMode="External"/><Relationship Id="rId4" Type="http://schemas.openxmlformats.org/officeDocument/2006/relationships/hyperlink" Target="https://makeradvisor.com/tools/mb-102-solderless-breadboard-830-points/" TargetMode="Externa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a:extLst>
              <a:ext uri="{FF2B5EF4-FFF2-40B4-BE49-F238E27FC236}">
                <a16:creationId xmlns:a16="http://schemas.microsoft.com/office/drawing/2014/main" id="{4202CA4F-7C33-EC50-612B-C105073C154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8919" b="37297"/>
          <a:stretch/>
        </p:blipFill>
        <p:spPr bwMode="auto">
          <a:xfrm>
            <a:off x="4648199" y="1026227"/>
            <a:ext cx="6858000" cy="1631093"/>
          </a:xfrm>
          <a:prstGeom prst="rect">
            <a:avLst/>
          </a:prstGeom>
          <a:noFill/>
          <a:extLst>
            <a:ext uri="{909E8E84-426E-40DD-AFC4-6F175D3DCCD1}">
              <a14:hiddenFill xmlns:a14="http://schemas.microsoft.com/office/drawing/2010/main">
                <a:solidFill>
                  <a:srgbClr val="FFFFFF"/>
                </a:solidFill>
              </a14:hiddenFill>
            </a:ext>
          </a:extLst>
        </p:spPr>
      </p:pic>
      <p:sp>
        <p:nvSpPr>
          <p:cNvPr id="6" name="Rounded Rectangle 5">
            <a:extLst>
              <a:ext uri="{FF2B5EF4-FFF2-40B4-BE49-F238E27FC236}">
                <a16:creationId xmlns:a16="http://schemas.microsoft.com/office/drawing/2014/main" id="{2E2F5BD2-362E-6123-F3B0-74CF47BE62E2}"/>
              </a:ext>
            </a:extLst>
          </p:cNvPr>
          <p:cNvSpPr/>
          <p:nvPr/>
        </p:nvSpPr>
        <p:spPr>
          <a:xfrm>
            <a:off x="0" y="-1"/>
            <a:ext cx="12192000" cy="607837"/>
          </a:xfrm>
          <a:prstGeom prst="roundRect">
            <a:avLst>
              <a:gd name="adj" fmla="val 0"/>
            </a:avLst>
          </a:prstGeom>
          <a:solidFill>
            <a:srgbClr val="00643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C4BC0B1B-5E09-D88D-6DF1-4F7F39C19D23}"/>
              </a:ext>
            </a:extLst>
          </p:cNvPr>
          <p:cNvSpPr/>
          <p:nvPr/>
        </p:nvSpPr>
        <p:spPr>
          <a:xfrm>
            <a:off x="0" y="6123711"/>
            <a:ext cx="12192000" cy="734289"/>
          </a:xfrm>
          <a:prstGeom prst="roundRect">
            <a:avLst>
              <a:gd name="adj" fmla="val 0"/>
            </a:avLst>
          </a:prstGeom>
          <a:solidFill>
            <a:srgbClr val="00643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CC2C9F2E-3C0C-F706-47D3-166D92F35CB8}"/>
              </a:ext>
            </a:extLst>
          </p:cNvPr>
          <p:cNvSpPr/>
          <p:nvPr/>
        </p:nvSpPr>
        <p:spPr>
          <a:xfrm>
            <a:off x="4454235" y="3075710"/>
            <a:ext cx="7051964" cy="734290"/>
          </a:xfrm>
          <a:prstGeom prst="roundRect">
            <a:avLst>
              <a:gd name="adj" fmla="val 0"/>
            </a:avLst>
          </a:prstGeom>
          <a:solidFill>
            <a:srgbClr val="00643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2400" dirty="0" err="1"/>
              <a:t>WiFi</a:t>
            </a:r>
            <a:r>
              <a:rPr lang="en-US" sz="2400" dirty="0"/>
              <a:t>-Enabled Temperature &amp; Humidity Logger with </a:t>
            </a:r>
            <a:r>
              <a:rPr lang="en-US" sz="2400" dirty="0" err="1"/>
              <a:t>NodeMCU</a:t>
            </a:r>
            <a:r>
              <a:rPr lang="en-US" sz="2400" dirty="0"/>
              <a:t> and DHT22</a:t>
            </a:r>
          </a:p>
        </p:txBody>
      </p:sp>
      <p:sp>
        <p:nvSpPr>
          <p:cNvPr id="11" name="Rounded Rectangle 10">
            <a:extLst>
              <a:ext uri="{FF2B5EF4-FFF2-40B4-BE49-F238E27FC236}">
                <a16:creationId xmlns:a16="http://schemas.microsoft.com/office/drawing/2014/main" id="{E7F47511-7A56-F161-AFCC-CAA495CFD8B9}"/>
              </a:ext>
            </a:extLst>
          </p:cNvPr>
          <p:cNvSpPr/>
          <p:nvPr/>
        </p:nvSpPr>
        <p:spPr>
          <a:xfrm>
            <a:off x="7266708" y="4074227"/>
            <a:ext cx="4239491" cy="734290"/>
          </a:xfrm>
          <a:prstGeom prst="roundRect">
            <a:avLst>
              <a:gd name="adj" fmla="val 0"/>
            </a:avLst>
          </a:prstGeom>
          <a:solidFill>
            <a:srgbClr val="00643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dirty="0"/>
              <a:t>CME 466 – Winter 2025</a:t>
            </a:r>
          </a:p>
        </p:txBody>
      </p:sp>
      <p:sp>
        <p:nvSpPr>
          <p:cNvPr id="2" name="Rounded Rectangle 10">
            <a:extLst>
              <a:ext uri="{FF2B5EF4-FFF2-40B4-BE49-F238E27FC236}">
                <a16:creationId xmlns:a16="http://schemas.microsoft.com/office/drawing/2014/main" id="{E69261CD-EE2E-4978-22A7-BBBD4DF2C60D}"/>
              </a:ext>
            </a:extLst>
          </p:cNvPr>
          <p:cNvSpPr/>
          <p:nvPr/>
        </p:nvSpPr>
        <p:spPr>
          <a:xfrm>
            <a:off x="6610662" y="5125194"/>
            <a:ext cx="4895537" cy="734290"/>
          </a:xfrm>
          <a:prstGeom prst="roundRect">
            <a:avLst>
              <a:gd name="adj" fmla="val 0"/>
            </a:avLst>
          </a:prstGeom>
          <a:solidFill>
            <a:srgbClr val="00643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dirty="0"/>
              <a:t>Prepared by: </a:t>
            </a:r>
            <a:r>
              <a:rPr lang="en-US" dirty="0" err="1"/>
              <a:t>Alimul</a:t>
            </a:r>
            <a:r>
              <a:rPr lang="en-US" dirty="0"/>
              <a:t> Khan, Omid Yaghoobian</a:t>
            </a:r>
          </a:p>
        </p:txBody>
      </p:sp>
    </p:spTree>
    <p:extLst>
      <p:ext uri="{BB962C8B-B14F-4D97-AF65-F5344CB8AC3E}">
        <p14:creationId xmlns:p14="http://schemas.microsoft.com/office/powerpoint/2010/main" val="20713709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79631C-2E0A-86BA-AA01-D1462BF23627}"/>
            </a:ext>
          </a:extLst>
        </p:cNvPr>
        <p:cNvGrpSpPr/>
        <p:nvPr/>
      </p:nvGrpSpPr>
      <p:grpSpPr>
        <a:xfrm>
          <a:off x="0" y="0"/>
          <a:ext cx="0" cy="0"/>
          <a:chOff x="0" y="0"/>
          <a:chExt cx="0" cy="0"/>
        </a:xfrm>
      </p:grpSpPr>
      <p:sp>
        <p:nvSpPr>
          <p:cNvPr id="6" name="Rounded Rectangle 5">
            <a:extLst>
              <a:ext uri="{FF2B5EF4-FFF2-40B4-BE49-F238E27FC236}">
                <a16:creationId xmlns:a16="http://schemas.microsoft.com/office/drawing/2014/main" id="{F53E65BF-3967-E854-2785-1E219E7D400A}"/>
              </a:ext>
            </a:extLst>
          </p:cNvPr>
          <p:cNvSpPr/>
          <p:nvPr/>
        </p:nvSpPr>
        <p:spPr>
          <a:xfrm>
            <a:off x="0" y="0"/>
            <a:ext cx="12192000" cy="318656"/>
          </a:xfrm>
          <a:prstGeom prst="roundRect">
            <a:avLst>
              <a:gd name="adj" fmla="val 0"/>
            </a:avLst>
          </a:prstGeom>
          <a:solidFill>
            <a:srgbClr val="00643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E67C6975-D036-68A0-698D-073F6F3F6E84}"/>
              </a:ext>
            </a:extLst>
          </p:cNvPr>
          <p:cNvSpPr/>
          <p:nvPr/>
        </p:nvSpPr>
        <p:spPr>
          <a:xfrm>
            <a:off x="0" y="6539345"/>
            <a:ext cx="12192000" cy="318655"/>
          </a:xfrm>
          <a:prstGeom prst="roundRect">
            <a:avLst>
              <a:gd name="adj" fmla="val 0"/>
            </a:avLst>
          </a:prstGeom>
          <a:solidFill>
            <a:srgbClr val="00643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CME 466 Internet of Things</a:t>
            </a:r>
          </a:p>
        </p:txBody>
      </p:sp>
      <p:sp>
        <p:nvSpPr>
          <p:cNvPr id="9" name="Rounded Rectangle 8">
            <a:extLst>
              <a:ext uri="{FF2B5EF4-FFF2-40B4-BE49-F238E27FC236}">
                <a16:creationId xmlns:a16="http://schemas.microsoft.com/office/drawing/2014/main" id="{EAD559B5-B131-0B39-7E3A-EE2A0281AB03}"/>
              </a:ext>
            </a:extLst>
          </p:cNvPr>
          <p:cNvSpPr/>
          <p:nvPr/>
        </p:nvSpPr>
        <p:spPr>
          <a:xfrm>
            <a:off x="203514" y="353298"/>
            <a:ext cx="5340928" cy="540329"/>
          </a:xfrm>
          <a:prstGeom prst="roundRect">
            <a:avLst>
              <a:gd name="adj" fmla="val 0"/>
            </a:avLst>
          </a:prstGeom>
          <a:solidFill>
            <a:srgbClr val="00643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3600" dirty="0"/>
              <a:t>IoT Systems with ESP8266</a:t>
            </a:r>
          </a:p>
        </p:txBody>
      </p:sp>
      <p:sp>
        <p:nvSpPr>
          <p:cNvPr id="4" name="Rounded Rectangle 3">
            <a:extLst>
              <a:ext uri="{FF2B5EF4-FFF2-40B4-BE49-F238E27FC236}">
                <a16:creationId xmlns:a16="http://schemas.microsoft.com/office/drawing/2014/main" id="{5211275B-3E74-DB73-9E6F-ADE52078D219}"/>
              </a:ext>
            </a:extLst>
          </p:cNvPr>
          <p:cNvSpPr/>
          <p:nvPr/>
        </p:nvSpPr>
        <p:spPr>
          <a:xfrm>
            <a:off x="5587688" y="353298"/>
            <a:ext cx="6400798" cy="540329"/>
          </a:xfrm>
          <a:prstGeom prst="roundRect">
            <a:avLst>
              <a:gd name="adj" fmla="val 0"/>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3600" dirty="0"/>
              <a:t>Reading data from DHT22</a:t>
            </a:r>
          </a:p>
        </p:txBody>
      </p:sp>
      <p:pic>
        <p:nvPicPr>
          <p:cNvPr id="8" name="Picture 7">
            <a:extLst>
              <a:ext uri="{FF2B5EF4-FFF2-40B4-BE49-F238E27FC236}">
                <a16:creationId xmlns:a16="http://schemas.microsoft.com/office/drawing/2014/main" id="{00D1EFE3-BEEB-B19A-929E-6157E9D76211}"/>
              </a:ext>
            </a:extLst>
          </p:cNvPr>
          <p:cNvPicPr>
            <a:picLocks noChangeAspect="1"/>
          </p:cNvPicPr>
          <p:nvPr/>
        </p:nvPicPr>
        <p:blipFill>
          <a:blip r:embed="rId2"/>
          <a:stretch>
            <a:fillRect/>
          </a:stretch>
        </p:blipFill>
        <p:spPr>
          <a:xfrm>
            <a:off x="5318030" y="1066801"/>
            <a:ext cx="3889416" cy="5201322"/>
          </a:xfrm>
          <a:prstGeom prst="rect">
            <a:avLst/>
          </a:prstGeom>
        </p:spPr>
      </p:pic>
      <p:pic>
        <p:nvPicPr>
          <p:cNvPr id="2" name="Picture 2" descr="University of Saskatchewan Logo PNG Transparent &amp; SVG Vector ...">
            <a:extLst>
              <a:ext uri="{FF2B5EF4-FFF2-40B4-BE49-F238E27FC236}">
                <a16:creationId xmlns:a16="http://schemas.microsoft.com/office/drawing/2014/main" id="{00A0FA68-E62B-B5D2-F01C-B56A03A718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3514" y="5791200"/>
            <a:ext cx="1066800" cy="1066800"/>
          </a:xfrm>
          <a:prstGeom prst="rect">
            <a:avLst/>
          </a:prstGeom>
          <a:noFill/>
          <a:extLst>
            <a:ext uri="{909E8E84-426E-40DD-AFC4-6F175D3DCCD1}">
              <a14:hiddenFill xmlns:a14="http://schemas.microsoft.com/office/drawing/2010/main">
                <a:solidFill>
                  <a:srgbClr val="FFFFFF"/>
                </a:solidFill>
              </a14:hiddenFill>
            </a:ext>
          </a:extLst>
        </p:spPr>
      </p:pic>
      <p:sp>
        <p:nvSpPr>
          <p:cNvPr id="11" name="Rounded Rectangle 4">
            <a:extLst>
              <a:ext uri="{FF2B5EF4-FFF2-40B4-BE49-F238E27FC236}">
                <a16:creationId xmlns:a16="http://schemas.microsoft.com/office/drawing/2014/main" id="{41FAEC80-02C2-24BE-BC3F-6549C7B66532}"/>
              </a:ext>
            </a:extLst>
          </p:cNvPr>
          <p:cNvSpPr/>
          <p:nvPr/>
        </p:nvSpPr>
        <p:spPr>
          <a:xfrm>
            <a:off x="203513" y="1066801"/>
            <a:ext cx="5114517" cy="1858781"/>
          </a:xfrm>
          <a:prstGeom prst="roundRect">
            <a:avLst>
              <a:gd name="adj" fmla="val 0"/>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28600" indent="-228600">
              <a:lnSpc>
                <a:spcPct val="300000"/>
              </a:lnSpc>
              <a:buAutoNum type="arabicPeriod"/>
            </a:pPr>
            <a:r>
              <a:rPr lang="en-US" sz="1400" b="1" dirty="0"/>
              <a:t>Install DHT22 library </a:t>
            </a:r>
          </a:p>
          <a:p>
            <a:pPr marL="228600" indent="-228600">
              <a:lnSpc>
                <a:spcPct val="300000"/>
              </a:lnSpc>
              <a:buAutoNum type="arabicPeriod"/>
            </a:pPr>
            <a:r>
              <a:rPr lang="en-US" sz="1400" b="1" dirty="0"/>
              <a:t>Use this example to see sensor data at the serial terminal</a:t>
            </a:r>
          </a:p>
          <a:p>
            <a:pPr marL="228600" indent="-228600">
              <a:lnSpc>
                <a:spcPct val="300000"/>
              </a:lnSpc>
              <a:buAutoNum type="arabicPeriod"/>
            </a:pPr>
            <a:r>
              <a:rPr lang="en-US" sz="1400" b="1" dirty="0"/>
              <a:t>See its library examples for more details</a:t>
            </a:r>
          </a:p>
        </p:txBody>
      </p:sp>
      <p:sp>
        <p:nvSpPr>
          <p:cNvPr id="3" name="Rounded Rectangle 2">
            <a:extLst>
              <a:ext uri="{FF2B5EF4-FFF2-40B4-BE49-F238E27FC236}">
                <a16:creationId xmlns:a16="http://schemas.microsoft.com/office/drawing/2014/main" id="{206821E6-0B88-BDAF-2B6F-F2957D594EA2}"/>
              </a:ext>
            </a:extLst>
          </p:cNvPr>
          <p:cNvSpPr/>
          <p:nvPr/>
        </p:nvSpPr>
        <p:spPr>
          <a:xfrm>
            <a:off x="8940485" y="1096423"/>
            <a:ext cx="3048001" cy="540329"/>
          </a:xfrm>
          <a:prstGeom prst="roundRect">
            <a:avLst>
              <a:gd name="adj" fmla="val 0"/>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dirty="0"/>
              <a:t>Include libraries</a:t>
            </a:r>
          </a:p>
        </p:txBody>
      </p:sp>
      <p:sp>
        <p:nvSpPr>
          <p:cNvPr id="5" name="Rounded Rectangle 4">
            <a:extLst>
              <a:ext uri="{FF2B5EF4-FFF2-40B4-BE49-F238E27FC236}">
                <a16:creationId xmlns:a16="http://schemas.microsoft.com/office/drawing/2014/main" id="{74DB3180-11BC-7337-0741-12FE54BE0C5C}"/>
              </a:ext>
            </a:extLst>
          </p:cNvPr>
          <p:cNvSpPr/>
          <p:nvPr/>
        </p:nvSpPr>
        <p:spPr>
          <a:xfrm>
            <a:off x="8940484" y="2262593"/>
            <a:ext cx="3048001" cy="540329"/>
          </a:xfrm>
          <a:prstGeom prst="roundRect">
            <a:avLst>
              <a:gd name="adj" fmla="val 0"/>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dirty="0"/>
              <a:t>Define pins and sensor types</a:t>
            </a:r>
          </a:p>
        </p:txBody>
      </p:sp>
      <p:sp>
        <p:nvSpPr>
          <p:cNvPr id="12" name="Rounded Rectangle 11">
            <a:extLst>
              <a:ext uri="{FF2B5EF4-FFF2-40B4-BE49-F238E27FC236}">
                <a16:creationId xmlns:a16="http://schemas.microsoft.com/office/drawing/2014/main" id="{16856E2B-0EB0-8BE6-5629-92737CFFEB3E}"/>
              </a:ext>
            </a:extLst>
          </p:cNvPr>
          <p:cNvSpPr/>
          <p:nvPr/>
        </p:nvSpPr>
        <p:spPr>
          <a:xfrm>
            <a:off x="8940484" y="3074144"/>
            <a:ext cx="3048001" cy="540329"/>
          </a:xfrm>
          <a:prstGeom prst="roundRect">
            <a:avLst>
              <a:gd name="adj" fmla="val 0"/>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dirty="0"/>
              <a:t>Initialization of DHT variable</a:t>
            </a:r>
          </a:p>
        </p:txBody>
      </p:sp>
      <p:sp>
        <p:nvSpPr>
          <p:cNvPr id="13" name="Rounded Rectangle 12">
            <a:extLst>
              <a:ext uri="{FF2B5EF4-FFF2-40B4-BE49-F238E27FC236}">
                <a16:creationId xmlns:a16="http://schemas.microsoft.com/office/drawing/2014/main" id="{88FA26BB-1445-F752-E32D-0425BAD14C25}"/>
              </a:ext>
            </a:extLst>
          </p:cNvPr>
          <p:cNvSpPr/>
          <p:nvPr/>
        </p:nvSpPr>
        <p:spPr>
          <a:xfrm>
            <a:off x="8940483" y="4054431"/>
            <a:ext cx="3048001" cy="959003"/>
          </a:xfrm>
          <a:prstGeom prst="roundRect">
            <a:avLst>
              <a:gd name="adj" fmla="val 0"/>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dirty="0"/>
              <a:t>Initialization of  temperature and humidity </a:t>
            </a:r>
          </a:p>
        </p:txBody>
      </p:sp>
      <p:sp>
        <p:nvSpPr>
          <p:cNvPr id="14" name="Rounded Rectangle 13">
            <a:extLst>
              <a:ext uri="{FF2B5EF4-FFF2-40B4-BE49-F238E27FC236}">
                <a16:creationId xmlns:a16="http://schemas.microsoft.com/office/drawing/2014/main" id="{9A01C3EA-4422-2520-2AF2-8BD530F1F349}"/>
              </a:ext>
            </a:extLst>
          </p:cNvPr>
          <p:cNvSpPr/>
          <p:nvPr/>
        </p:nvSpPr>
        <p:spPr>
          <a:xfrm>
            <a:off x="11378885" y="6212560"/>
            <a:ext cx="834888" cy="653570"/>
          </a:xfrm>
          <a:prstGeom prst="roundRect">
            <a:avLst>
              <a:gd name="adj" fmla="val 50000"/>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3600" dirty="0"/>
              <a:t>9</a:t>
            </a:r>
          </a:p>
        </p:txBody>
      </p:sp>
    </p:spTree>
    <p:extLst>
      <p:ext uri="{BB962C8B-B14F-4D97-AF65-F5344CB8AC3E}">
        <p14:creationId xmlns:p14="http://schemas.microsoft.com/office/powerpoint/2010/main" val="23706419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79631C-2E0A-86BA-AA01-D1462BF23627}"/>
            </a:ext>
          </a:extLst>
        </p:cNvPr>
        <p:cNvGrpSpPr/>
        <p:nvPr/>
      </p:nvGrpSpPr>
      <p:grpSpPr>
        <a:xfrm>
          <a:off x="0" y="0"/>
          <a:ext cx="0" cy="0"/>
          <a:chOff x="0" y="0"/>
          <a:chExt cx="0" cy="0"/>
        </a:xfrm>
      </p:grpSpPr>
      <p:sp>
        <p:nvSpPr>
          <p:cNvPr id="6" name="Rounded Rectangle 5">
            <a:extLst>
              <a:ext uri="{FF2B5EF4-FFF2-40B4-BE49-F238E27FC236}">
                <a16:creationId xmlns:a16="http://schemas.microsoft.com/office/drawing/2014/main" id="{F53E65BF-3967-E854-2785-1E219E7D400A}"/>
              </a:ext>
            </a:extLst>
          </p:cNvPr>
          <p:cNvSpPr/>
          <p:nvPr/>
        </p:nvSpPr>
        <p:spPr>
          <a:xfrm>
            <a:off x="0" y="0"/>
            <a:ext cx="12192000" cy="318656"/>
          </a:xfrm>
          <a:prstGeom prst="roundRect">
            <a:avLst>
              <a:gd name="adj" fmla="val 0"/>
            </a:avLst>
          </a:prstGeom>
          <a:solidFill>
            <a:srgbClr val="00643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E67C6975-D036-68A0-698D-073F6F3F6E84}"/>
              </a:ext>
            </a:extLst>
          </p:cNvPr>
          <p:cNvSpPr/>
          <p:nvPr/>
        </p:nvSpPr>
        <p:spPr>
          <a:xfrm>
            <a:off x="0" y="6539345"/>
            <a:ext cx="12192000" cy="318655"/>
          </a:xfrm>
          <a:prstGeom prst="roundRect">
            <a:avLst>
              <a:gd name="adj" fmla="val 0"/>
            </a:avLst>
          </a:prstGeom>
          <a:solidFill>
            <a:srgbClr val="00643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CME 466 Internet of Things</a:t>
            </a:r>
          </a:p>
        </p:txBody>
      </p:sp>
      <p:sp>
        <p:nvSpPr>
          <p:cNvPr id="9" name="Rounded Rectangle 8">
            <a:extLst>
              <a:ext uri="{FF2B5EF4-FFF2-40B4-BE49-F238E27FC236}">
                <a16:creationId xmlns:a16="http://schemas.microsoft.com/office/drawing/2014/main" id="{EAD559B5-B131-0B39-7E3A-EE2A0281AB03}"/>
              </a:ext>
            </a:extLst>
          </p:cNvPr>
          <p:cNvSpPr/>
          <p:nvPr/>
        </p:nvSpPr>
        <p:spPr>
          <a:xfrm>
            <a:off x="203514" y="353298"/>
            <a:ext cx="5340928" cy="540329"/>
          </a:xfrm>
          <a:prstGeom prst="roundRect">
            <a:avLst>
              <a:gd name="adj" fmla="val 0"/>
            </a:avLst>
          </a:prstGeom>
          <a:solidFill>
            <a:srgbClr val="00643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3600" dirty="0"/>
              <a:t>IoT Systems with ESP8266</a:t>
            </a:r>
          </a:p>
        </p:txBody>
      </p:sp>
      <p:sp>
        <p:nvSpPr>
          <p:cNvPr id="4" name="Rounded Rectangle 3">
            <a:extLst>
              <a:ext uri="{FF2B5EF4-FFF2-40B4-BE49-F238E27FC236}">
                <a16:creationId xmlns:a16="http://schemas.microsoft.com/office/drawing/2014/main" id="{5211275B-3E74-DB73-9E6F-ADE52078D219}"/>
              </a:ext>
            </a:extLst>
          </p:cNvPr>
          <p:cNvSpPr/>
          <p:nvPr/>
        </p:nvSpPr>
        <p:spPr>
          <a:xfrm>
            <a:off x="5587688" y="353298"/>
            <a:ext cx="6400798" cy="540329"/>
          </a:xfrm>
          <a:prstGeom prst="roundRect">
            <a:avLst>
              <a:gd name="adj" fmla="val 0"/>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3600" dirty="0"/>
              <a:t>Reading data from DHT22</a:t>
            </a:r>
          </a:p>
        </p:txBody>
      </p:sp>
      <p:pic>
        <p:nvPicPr>
          <p:cNvPr id="2" name="Picture 2" descr="University of Saskatchewan Logo PNG Transparent &amp; SVG Vector ...">
            <a:extLst>
              <a:ext uri="{FF2B5EF4-FFF2-40B4-BE49-F238E27FC236}">
                <a16:creationId xmlns:a16="http://schemas.microsoft.com/office/drawing/2014/main" id="{00A0FA68-E62B-B5D2-F01C-B56A03A718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3514" y="5791200"/>
            <a:ext cx="1066800" cy="10668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5DA6E9F6-C17D-80CD-E165-F98ECDAF9709}"/>
              </a:ext>
            </a:extLst>
          </p:cNvPr>
          <p:cNvPicPr>
            <a:picLocks noChangeAspect="1"/>
          </p:cNvPicPr>
          <p:nvPr/>
        </p:nvPicPr>
        <p:blipFill>
          <a:blip r:embed="rId3"/>
          <a:stretch>
            <a:fillRect/>
          </a:stretch>
        </p:blipFill>
        <p:spPr>
          <a:xfrm>
            <a:off x="4701870" y="1066801"/>
            <a:ext cx="7286614" cy="4814371"/>
          </a:xfrm>
          <a:prstGeom prst="rect">
            <a:avLst/>
          </a:prstGeom>
        </p:spPr>
      </p:pic>
      <p:sp>
        <p:nvSpPr>
          <p:cNvPr id="3" name="Rounded Rectangle 2">
            <a:extLst>
              <a:ext uri="{FF2B5EF4-FFF2-40B4-BE49-F238E27FC236}">
                <a16:creationId xmlns:a16="http://schemas.microsoft.com/office/drawing/2014/main" id="{3FF4ABDA-0494-317C-29B8-B2759DFD86ED}"/>
              </a:ext>
            </a:extLst>
          </p:cNvPr>
          <p:cNvSpPr/>
          <p:nvPr/>
        </p:nvSpPr>
        <p:spPr>
          <a:xfrm>
            <a:off x="477080" y="1388171"/>
            <a:ext cx="3670850" cy="798438"/>
          </a:xfrm>
          <a:prstGeom prst="roundRect">
            <a:avLst>
              <a:gd name="adj" fmla="val 0"/>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t>Reading sensor data</a:t>
            </a:r>
          </a:p>
        </p:txBody>
      </p:sp>
      <p:sp>
        <p:nvSpPr>
          <p:cNvPr id="5" name="Rounded Rectangle 4">
            <a:extLst>
              <a:ext uri="{FF2B5EF4-FFF2-40B4-BE49-F238E27FC236}">
                <a16:creationId xmlns:a16="http://schemas.microsoft.com/office/drawing/2014/main" id="{D8CAF105-F352-3532-F17F-8ECF5E86CDD0}"/>
              </a:ext>
            </a:extLst>
          </p:cNvPr>
          <p:cNvSpPr/>
          <p:nvPr/>
        </p:nvSpPr>
        <p:spPr>
          <a:xfrm>
            <a:off x="477080" y="2605708"/>
            <a:ext cx="3670850" cy="2065684"/>
          </a:xfrm>
          <a:prstGeom prst="roundRect">
            <a:avLst>
              <a:gd name="adj" fmla="val 0"/>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CA" b="1" dirty="0"/>
              <a:t>For testing only: </a:t>
            </a:r>
          </a:p>
          <a:p>
            <a:r>
              <a:rPr lang="en-CA" dirty="0"/>
              <a:t>If the DHT22 sensor is not connected, the code will send fake (hardcoded) sensor data.</a:t>
            </a:r>
          </a:p>
          <a:p>
            <a:endParaRPr lang="en-CA" dirty="0"/>
          </a:p>
          <a:p>
            <a:r>
              <a:rPr lang="en-CA" dirty="0"/>
              <a:t>‘</a:t>
            </a:r>
            <a:r>
              <a:rPr lang="en-CA" dirty="0" err="1"/>
              <a:t>isnan</a:t>
            </a:r>
            <a:r>
              <a:rPr lang="en-CA" dirty="0"/>
              <a:t>’ function is used to check if the received string is not a number.</a:t>
            </a:r>
            <a:endParaRPr lang="en-US" dirty="0"/>
          </a:p>
        </p:txBody>
      </p:sp>
      <p:sp>
        <p:nvSpPr>
          <p:cNvPr id="8" name="Rounded Rectangle 7">
            <a:extLst>
              <a:ext uri="{FF2B5EF4-FFF2-40B4-BE49-F238E27FC236}">
                <a16:creationId xmlns:a16="http://schemas.microsoft.com/office/drawing/2014/main" id="{E5BA354D-4349-9AB7-DF3B-60E69AC845DF}"/>
              </a:ext>
            </a:extLst>
          </p:cNvPr>
          <p:cNvSpPr/>
          <p:nvPr/>
        </p:nvSpPr>
        <p:spPr>
          <a:xfrm>
            <a:off x="11378885" y="6212560"/>
            <a:ext cx="834888" cy="653570"/>
          </a:xfrm>
          <a:prstGeom prst="roundRect">
            <a:avLst>
              <a:gd name="adj" fmla="val 50000"/>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3200" dirty="0"/>
              <a:t>10</a:t>
            </a:r>
          </a:p>
        </p:txBody>
      </p:sp>
    </p:spTree>
    <p:extLst>
      <p:ext uri="{BB962C8B-B14F-4D97-AF65-F5344CB8AC3E}">
        <p14:creationId xmlns:p14="http://schemas.microsoft.com/office/powerpoint/2010/main" val="915934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79631C-2E0A-86BA-AA01-D1462BF23627}"/>
            </a:ext>
          </a:extLst>
        </p:cNvPr>
        <p:cNvGrpSpPr/>
        <p:nvPr/>
      </p:nvGrpSpPr>
      <p:grpSpPr>
        <a:xfrm>
          <a:off x="0" y="0"/>
          <a:ext cx="0" cy="0"/>
          <a:chOff x="0" y="0"/>
          <a:chExt cx="0" cy="0"/>
        </a:xfrm>
      </p:grpSpPr>
      <p:sp>
        <p:nvSpPr>
          <p:cNvPr id="6" name="Rounded Rectangle 5">
            <a:extLst>
              <a:ext uri="{FF2B5EF4-FFF2-40B4-BE49-F238E27FC236}">
                <a16:creationId xmlns:a16="http://schemas.microsoft.com/office/drawing/2014/main" id="{F53E65BF-3967-E854-2785-1E219E7D400A}"/>
              </a:ext>
            </a:extLst>
          </p:cNvPr>
          <p:cNvSpPr/>
          <p:nvPr/>
        </p:nvSpPr>
        <p:spPr>
          <a:xfrm>
            <a:off x="0" y="0"/>
            <a:ext cx="12192000" cy="318656"/>
          </a:xfrm>
          <a:prstGeom prst="roundRect">
            <a:avLst>
              <a:gd name="adj" fmla="val 0"/>
            </a:avLst>
          </a:prstGeom>
          <a:solidFill>
            <a:srgbClr val="00643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E67C6975-D036-68A0-698D-073F6F3F6E84}"/>
              </a:ext>
            </a:extLst>
          </p:cNvPr>
          <p:cNvSpPr/>
          <p:nvPr/>
        </p:nvSpPr>
        <p:spPr>
          <a:xfrm>
            <a:off x="0" y="6539345"/>
            <a:ext cx="12192000" cy="318655"/>
          </a:xfrm>
          <a:prstGeom prst="roundRect">
            <a:avLst>
              <a:gd name="adj" fmla="val 0"/>
            </a:avLst>
          </a:prstGeom>
          <a:solidFill>
            <a:srgbClr val="00643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CME 466 Internet of Things</a:t>
            </a:r>
          </a:p>
        </p:txBody>
      </p:sp>
      <p:sp>
        <p:nvSpPr>
          <p:cNvPr id="9" name="Rounded Rectangle 8">
            <a:extLst>
              <a:ext uri="{FF2B5EF4-FFF2-40B4-BE49-F238E27FC236}">
                <a16:creationId xmlns:a16="http://schemas.microsoft.com/office/drawing/2014/main" id="{EAD559B5-B131-0B39-7E3A-EE2A0281AB03}"/>
              </a:ext>
            </a:extLst>
          </p:cNvPr>
          <p:cNvSpPr/>
          <p:nvPr/>
        </p:nvSpPr>
        <p:spPr>
          <a:xfrm>
            <a:off x="203514" y="353298"/>
            <a:ext cx="5340928" cy="540329"/>
          </a:xfrm>
          <a:prstGeom prst="roundRect">
            <a:avLst>
              <a:gd name="adj" fmla="val 0"/>
            </a:avLst>
          </a:prstGeom>
          <a:solidFill>
            <a:srgbClr val="00643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3600" dirty="0"/>
              <a:t>IoT Systems with ESP8266</a:t>
            </a:r>
          </a:p>
        </p:txBody>
      </p:sp>
      <p:sp>
        <p:nvSpPr>
          <p:cNvPr id="4" name="Rounded Rectangle 3">
            <a:extLst>
              <a:ext uri="{FF2B5EF4-FFF2-40B4-BE49-F238E27FC236}">
                <a16:creationId xmlns:a16="http://schemas.microsoft.com/office/drawing/2014/main" id="{5211275B-3E74-DB73-9E6F-ADE52078D219}"/>
              </a:ext>
            </a:extLst>
          </p:cNvPr>
          <p:cNvSpPr/>
          <p:nvPr/>
        </p:nvSpPr>
        <p:spPr>
          <a:xfrm>
            <a:off x="5587688" y="353298"/>
            <a:ext cx="6400798" cy="540329"/>
          </a:xfrm>
          <a:prstGeom prst="roundRect">
            <a:avLst>
              <a:gd name="adj" fmla="val 0"/>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3600" dirty="0"/>
              <a:t>Reading data from DHT22</a:t>
            </a:r>
          </a:p>
        </p:txBody>
      </p:sp>
      <p:pic>
        <p:nvPicPr>
          <p:cNvPr id="3" name="Picture 2">
            <a:extLst>
              <a:ext uri="{FF2B5EF4-FFF2-40B4-BE49-F238E27FC236}">
                <a16:creationId xmlns:a16="http://schemas.microsoft.com/office/drawing/2014/main" id="{6F482426-9942-32CE-4E26-44561DD60A16}"/>
              </a:ext>
            </a:extLst>
          </p:cNvPr>
          <p:cNvPicPr>
            <a:picLocks noChangeAspect="1"/>
          </p:cNvPicPr>
          <p:nvPr/>
        </p:nvPicPr>
        <p:blipFill>
          <a:blip r:embed="rId2"/>
          <a:stretch>
            <a:fillRect/>
          </a:stretch>
        </p:blipFill>
        <p:spPr>
          <a:xfrm>
            <a:off x="878811" y="928269"/>
            <a:ext cx="3990334" cy="5400093"/>
          </a:xfrm>
          <a:prstGeom prst="rect">
            <a:avLst/>
          </a:prstGeom>
        </p:spPr>
      </p:pic>
      <p:pic>
        <p:nvPicPr>
          <p:cNvPr id="2" name="Picture 2" descr="University of Saskatchewan Logo PNG Transparent &amp; SVG Vector ...">
            <a:extLst>
              <a:ext uri="{FF2B5EF4-FFF2-40B4-BE49-F238E27FC236}">
                <a16:creationId xmlns:a16="http://schemas.microsoft.com/office/drawing/2014/main" id="{00A0FA68-E62B-B5D2-F01C-B56A03A718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3514" y="5791200"/>
            <a:ext cx="1066800" cy="1066800"/>
          </a:xfrm>
          <a:prstGeom prst="rect">
            <a:avLst/>
          </a:prstGeom>
          <a:noFill/>
          <a:extLst>
            <a:ext uri="{909E8E84-426E-40DD-AFC4-6F175D3DCCD1}">
              <a14:hiddenFill xmlns:a14="http://schemas.microsoft.com/office/drawing/2010/main">
                <a:solidFill>
                  <a:srgbClr val="FFFFFF"/>
                </a:solidFill>
              </a14:hiddenFill>
            </a:ext>
          </a:extLst>
        </p:spPr>
      </p:pic>
      <p:sp>
        <p:nvSpPr>
          <p:cNvPr id="5" name="Rounded Rectangle 4">
            <a:extLst>
              <a:ext uri="{FF2B5EF4-FFF2-40B4-BE49-F238E27FC236}">
                <a16:creationId xmlns:a16="http://schemas.microsoft.com/office/drawing/2014/main" id="{070233EA-D404-098C-8E0C-1FF462395097}"/>
              </a:ext>
            </a:extLst>
          </p:cNvPr>
          <p:cNvSpPr/>
          <p:nvPr/>
        </p:nvSpPr>
        <p:spPr>
          <a:xfrm>
            <a:off x="5587688" y="1066801"/>
            <a:ext cx="6010674" cy="798438"/>
          </a:xfrm>
          <a:prstGeom prst="roundRect">
            <a:avLst>
              <a:gd name="adj" fmla="val 0"/>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t>Initialized serial communication and dht22 sensor. Make sure the baud rate is same as </a:t>
            </a:r>
            <a:r>
              <a:rPr lang="en-US" b="1" dirty="0" err="1"/>
              <a:t>Serial.begin</a:t>
            </a:r>
            <a:r>
              <a:rPr lang="en-US" b="1" dirty="0"/>
              <a:t>(115200);</a:t>
            </a:r>
          </a:p>
        </p:txBody>
      </p:sp>
      <p:sp>
        <p:nvSpPr>
          <p:cNvPr id="10" name="Rounded Rectangle 9">
            <a:extLst>
              <a:ext uri="{FF2B5EF4-FFF2-40B4-BE49-F238E27FC236}">
                <a16:creationId xmlns:a16="http://schemas.microsoft.com/office/drawing/2014/main" id="{A7F4E5E2-0715-E391-018A-4C7112C0A8EC}"/>
              </a:ext>
            </a:extLst>
          </p:cNvPr>
          <p:cNvSpPr/>
          <p:nvPr/>
        </p:nvSpPr>
        <p:spPr>
          <a:xfrm>
            <a:off x="5587688" y="3455658"/>
            <a:ext cx="6010674" cy="2508715"/>
          </a:xfrm>
          <a:prstGeom prst="roundRect">
            <a:avLst>
              <a:gd name="adj" fmla="val 0"/>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t>Sending formatted data over serial communication</a:t>
            </a:r>
            <a:endParaRPr lang="en-US" b="1" dirty="0"/>
          </a:p>
        </p:txBody>
      </p:sp>
      <p:sp>
        <p:nvSpPr>
          <p:cNvPr id="11" name="Rounded Rectangle 10">
            <a:extLst>
              <a:ext uri="{FF2B5EF4-FFF2-40B4-BE49-F238E27FC236}">
                <a16:creationId xmlns:a16="http://schemas.microsoft.com/office/drawing/2014/main" id="{9223B137-7853-3237-1A5F-9AF1A2C16998}"/>
              </a:ext>
            </a:extLst>
          </p:cNvPr>
          <p:cNvSpPr/>
          <p:nvPr/>
        </p:nvSpPr>
        <p:spPr>
          <a:xfrm>
            <a:off x="5587688" y="2793640"/>
            <a:ext cx="6010674" cy="466731"/>
          </a:xfrm>
          <a:prstGeom prst="roundRect">
            <a:avLst>
              <a:gd name="adj" fmla="val 0"/>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b="1" dirty="0">
                <a:solidFill>
                  <a:schemeClr val="bg1"/>
                </a:solidFill>
              </a:rPr>
              <a:t>Reading the temperature by calling </a:t>
            </a:r>
            <a:r>
              <a:rPr lang="en-US" b="1" dirty="0" err="1">
                <a:solidFill>
                  <a:schemeClr val="bg1"/>
                </a:solidFill>
              </a:rPr>
              <a:t>getTempHumidity</a:t>
            </a:r>
            <a:r>
              <a:rPr lang="en-US" b="1" dirty="0">
                <a:solidFill>
                  <a:schemeClr val="bg1"/>
                </a:solidFill>
              </a:rPr>
              <a:t>();</a:t>
            </a:r>
          </a:p>
        </p:txBody>
      </p:sp>
      <p:sp>
        <p:nvSpPr>
          <p:cNvPr id="12" name="Rounded Rectangle 11">
            <a:extLst>
              <a:ext uri="{FF2B5EF4-FFF2-40B4-BE49-F238E27FC236}">
                <a16:creationId xmlns:a16="http://schemas.microsoft.com/office/drawing/2014/main" id="{79215CF9-D023-A66D-3A47-553A8175D1BF}"/>
              </a:ext>
            </a:extLst>
          </p:cNvPr>
          <p:cNvSpPr/>
          <p:nvPr/>
        </p:nvSpPr>
        <p:spPr>
          <a:xfrm>
            <a:off x="11378885" y="6212560"/>
            <a:ext cx="834888" cy="653570"/>
          </a:xfrm>
          <a:prstGeom prst="roundRect">
            <a:avLst>
              <a:gd name="adj" fmla="val 50000"/>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3200" dirty="0"/>
              <a:t>11</a:t>
            </a:r>
          </a:p>
        </p:txBody>
      </p:sp>
    </p:spTree>
    <p:extLst>
      <p:ext uri="{BB962C8B-B14F-4D97-AF65-F5344CB8AC3E}">
        <p14:creationId xmlns:p14="http://schemas.microsoft.com/office/powerpoint/2010/main" val="13570373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EE9419-ABDF-6D24-8B65-877215C97E41}"/>
            </a:ext>
          </a:extLst>
        </p:cNvPr>
        <p:cNvGrpSpPr/>
        <p:nvPr/>
      </p:nvGrpSpPr>
      <p:grpSpPr>
        <a:xfrm>
          <a:off x="0" y="0"/>
          <a:ext cx="0" cy="0"/>
          <a:chOff x="0" y="0"/>
          <a:chExt cx="0" cy="0"/>
        </a:xfrm>
      </p:grpSpPr>
      <p:sp>
        <p:nvSpPr>
          <p:cNvPr id="6" name="Rounded Rectangle 5">
            <a:extLst>
              <a:ext uri="{FF2B5EF4-FFF2-40B4-BE49-F238E27FC236}">
                <a16:creationId xmlns:a16="http://schemas.microsoft.com/office/drawing/2014/main" id="{4E6DAE4D-8F2B-C67D-221D-47A046560247}"/>
              </a:ext>
            </a:extLst>
          </p:cNvPr>
          <p:cNvSpPr/>
          <p:nvPr/>
        </p:nvSpPr>
        <p:spPr>
          <a:xfrm>
            <a:off x="0" y="0"/>
            <a:ext cx="12192000" cy="318656"/>
          </a:xfrm>
          <a:prstGeom prst="roundRect">
            <a:avLst>
              <a:gd name="adj" fmla="val 0"/>
            </a:avLst>
          </a:prstGeom>
          <a:solidFill>
            <a:srgbClr val="00643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B3DCB28B-067A-8E60-164D-5B7FC53EE507}"/>
              </a:ext>
            </a:extLst>
          </p:cNvPr>
          <p:cNvSpPr/>
          <p:nvPr/>
        </p:nvSpPr>
        <p:spPr>
          <a:xfrm>
            <a:off x="0" y="6539345"/>
            <a:ext cx="12192000" cy="318655"/>
          </a:xfrm>
          <a:prstGeom prst="roundRect">
            <a:avLst>
              <a:gd name="adj" fmla="val 0"/>
            </a:avLst>
          </a:prstGeom>
          <a:solidFill>
            <a:srgbClr val="00643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CME 466 Internet of Things</a:t>
            </a:r>
          </a:p>
        </p:txBody>
      </p:sp>
      <p:sp>
        <p:nvSpPr>
          <p:cNvPr id="9" name="Rounded Rectangle 8">
            <a:extLst>
              <a:ext uri="{FF2B5EF4-FFF2-40B4-BE49-F238E27FC236}">
                <a16:creationId xmlns:a16="http://schemas.microsoft.com/office/drawing/2014/main" id="{7BA773BB-7430-4567-1C9F-BF94E8C15E47}"/>
              </a:ext>
            </a:extLst>
          </p:cNvPr>
          <p:cNvSpPr/>
          <p:nvPr/>
        </p:nvSpPr>
        <p:spPr>
          <a:xfrm>
            <a:off x="203514" y="353298"/>
            <a:ext cx="5340928" cy="540329"/>
          </a:xfrm>
          <a:prstGeom prst="roundRect">
            <a:avLst>
              <a:gd name="adj" fmla="val 0"/>
            </a:avLst>
          </a:prstGeom>
          <a:solidFill>
            <a:srgbClr val="00643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3600" dirty="0"/>
              <a:t>IoT Systems with ESP8266</a:t>
            </a:r>
          </a:p>
        </p:txBody>
      </p:sp>
      <p:pic>
        <p:nvPicPr>
          <p:cNvPr id="2" name="Picture 2" descr="University of Saskatchewan Logo PNG Transparent &amp; SVG Vector ...">
            <a:extLst>
              <a:ext uri="{FF2B5EF4-FFF2-40B4-BE49-F238E27FC236}">
                <a16:creationId xmlns:a16="http://schemas.microsoft.com/office/drawing/2014/main" id="{92351F63-C5E2-7084-D83C-46AEF8922F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3514" y="5791200"/>
            <a:ext cx="1066800" cy="1066800"/>
          </a:xfrm>
          <a:prstGeom prst="rect">
            <a:avLst/>
          </a:prstGeom>
          <a:noFill/>
          <a:extLst>
            <a:ext uri="{909E8E84-426E-40DD-AFC4-6F175D3DCCD1}">
              <a14:hiddenFill xmlns:a14="http://schemas.microsoft.com/office/drawing/2010/main">
                <a:solidFill>
                  <a:srgbClr val="FFFFFF"/>
                </a:solidFill>
              </a14:hiddenFill>
            </a:ext>
          </a:extLst>
        </p:spPr>
      </p:pic>
      <p:sp>
        <p:nvSpPr>
          <p:cNvPr id="4" name="Rounded Rectangle 3">
            <a:extLst>
              <a:ext uri="{FF2B5EF4-FFF2-40B4-BE49-F238E27FC236}">
                <a16:creationId xmlns:a16="http://schemas.microsoft.com/office/drawing/2014/main" id="{5CF8AD1D-D8F1-6F1C-076B-11522999AF4D}"/>
              </a:ext>
            </a:extLst>
          </p:cNvPr>
          <p:cNvSpPr/>
          <p:nvPr/>
        </p:nvSpPr>
        <p:spPr>
          <a:xfrm>
            <a:off x="5587688" y="353298"/>
            <a:ext cx="6400798" cy="540329"/>
          </a:xfrm>
          <a:prstGeom prst="roundRect">
            <a:avLst>
              <a:gd name="adj" fmla="val 0"/>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3600" dirty="0"/>
              <a:t>Reading data from DHT22</a:t>
            </a:r>
          </a:p>
        </p:txBody>
      </p:sp>
      <p:sp>
        <p:nvSpPr>
          <p:cNvPr id="3" name="Rounded Rectangle 8">
            <a:extLst>
              <a:ext uri="{FF2B5EF4-FFF2-40B4-BE49-F238E27FC236}">
                <a16:creationId xmlns:a16="http://schemas.microsoft.com/office/drawing/2014/main" id="{60E38CDA-8A3B-62BB-DC2A-A231D5543FDF}"/>
              </a:ext>
            </a:extLst>
          </p:cNvPr>
          <p:cNvSpPr/>
          <p:nvPr/>
        </p:nvSpPr>
        <p:spPr>
          <a:xfrm>
            <a:off x="203514" y="1472431"/>
            <a:ext cx="1846209" cy="318656"/>
          </a:xfrm>
          <a:prstGeom prst="roundRect">
            <a:avLst>
              <a:gd name="adj" fmla="val 0"/>
            </a:avLst>
          </a:prstGeom>
          <a:solidFill>
            <a:srgbClr val="00643C"/>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dirty="0"/>
              <a:t>espDHT22</a:t>
            </a:r>
          </a:p>
        </p:txBody>
      </p:sp>
      <p:sp>
        <p:nvSpPr>
          <p:cNvPr id="5" name="Rounded Rectangle 4">
            <a:extLst>
              <a:ext uri="{FF2B5EF4-FFF2-40B4-BE49-F238E27FC236}">
                <a16:creationId xmlns:a16="http://schemas.microsoft.com/office/drawing/2014/main" id="{7C233AAD-5D0B-29A3-B9C0-1AEF5F069A7B}"/>
              </a:ext>
            </a:extLst>
          </p:cNvPr>
          <p:cNvSpPr/>
          <p:nvPr/>
        </p:nvSpPr>
        <p:spPr>
          <a:xfrm>
            <a:off x="203514" y="1818399"/>
            <a:ext cx="3626806" cy="1346595"/>
          </a:xfrm>
          <a:prstGeom prst="roundRect">
            <a:avLst>
              <a:gd name="adj" fmla="val 0"/>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28600" indent="-228600">
              <a:buFont typeface="+mj-lt"/>
              <a:buAutoNum type="arabicPeriod"/>
            </a:pPr>
            <a:r>
              <a:rPr lang="en-CA" sz="1200" dirty="0"/>
              <a:t>Open the serial terminal.</a:t>
            </a:r>
          </a:p>
          <a:p>
            <a:pPr marL="228600" indent="-228600">
              <a:buFont typeface="+mj-lt"/>
              <a:buAutoNum type="arabicPeriod"/>
            </a:pPr>
            <a:r>
              <a:rPr lang="en-CA" sz="1200" dirty="0"/>
              <a:t>Ensure the correct baud rate is selected.</a:t>
            </a:r>
          </a:p>
          <a:p>
            <a:pPr marL="228600" indent="-228600">
              <a:buFont typeface="+mj-lt"/>
              <a:buAutoNum type="arabicPeriod"/>
            </a:pPr>
            <a:r>
              <a:rPr lang="en-CA" sz="1200" dirty="0"/>
              <a:t>Try reconnecting the sensor if the reading fails.</a:t>
            </a:r>
          </a:p>
        </p:txBody>
      </p:sp>
      <p:pic>
        <p:nvPicPr>
          <p:cNvPr id="8" name="Picture 7">
            <a:extLst>
              <a:ext uri="{FF2B5EF4-FFF2-40B4-BE49-F238E27FC236}">
                <a16:creationId xmlns:a16="http://schemas.microsoft.com/office/drawing/2014/main" id="{38410499-1DE8-D91C-58AE-46EC43DA8143}"/>
              </a:ext>
            </a:extLst>
          </p:cNvPr>
          <p:cNvPicPr>
            <a:picLocks noChangeAspect="1"/>
          </p:cNvPicPr>
          <p:nvPr/>
        </p:nvPicPr>
        <p:blipFill>
          <a:blip r:embed="rId3"/>
          <a:stretch>
            <a:fillRect/>
          </a:stretch>
        </p:blipFill>
        <p:spPr>
          <a:xfrm>
            <a:off x="4665354" y="2943522"/>
            <a:ext cx="7124700" cy="3124200"/>
          </a:xfrm>
          <a:prstGeom prst="rect">
            <a:avLst/>
          </a:prstGeom>
        </p:spPr>
      </p:pic>
      <p:pic>
        <p:nvPicPr>
          <p:cNvPr id="10" name="Picture 9">
            <a:extLst>
              <a:ext uri="{FF2B5EF4-FFF2-40B4-BE49-F238E27FC236}">
                <a16:creationId xmlns:a16="http://schemas.microsoft.com/office/drawing/2014/main" id="{A99C8D7A-ABC9-D7DD-E2E7-2F0C35C923B2}"/>
              </a:ext>
            </a:extLst>
          </p:cNvPr>
          <p:cNvPicPr>
            <a:picLocks noChangeAspect="1"/>
          </p:cNvPicPr>
          <p:nvPr/>
        </p:nvPicPr>
        <p:blipFill>
          <a:blip r:embed="rId4"/>
          <a:stretch>
            <a:fillRect/>
          </a:stretch>
        </p:blipFill>
        <p:spPr>
          <a:xfrm>
            <a:off x="4665354" y="1203506"/>
            <a:ext cx="4867910" cy="1676167"/>
          </a:xfrm>
          <a:prstGeom prst="rect">
            <a:avLst/>
          </a:prstGeom>
        </p:spPr>
      </p:pic>
      <p:sp>
        <p:nvSpPr>
          <p:cNvPr id="11" name="Rounded Rectangle 10">
            <a:extLst>
              <a:ext uri="{FF2B5EF4-FFF2-40B4-BE49-F238E27FC236}">
                <a16:creationId xmlns:a16="http://schemas.microsoft.com/office/drawing/2014/main" id="{DBA54EF9-542E-A233-F525-F6D48CBDD9DC}"/>
              </a:ext>
            </a:extLst>
          </p:cNvPr>
          <p:cNvSpPr/>
          <p:nvPr/>
        </p:nvSpPr>
        <p:spPr>
          <a:xfrm>
            <a:off x="11378885" y="6212560"/>
            <a:ext cx="834888" cy="653570"/>
          </a:xfrm>
          <a:prstGeom prst="roundRect">
            <a:avLst>
              <a:gd name="adj" fmla="val 50000"/>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3200" dirty="0"/>
              <a:t>12</a:t>
            </a:r>
          </a:p>
        </p:txBody>
      </p:sp>
    </p:spTree>
    <p:extLst>
      <p:ext uri="{BB962C8B-B14F-4D97-AF65-F5344CB8AC3E}">
        <p14:creationId xmlns:p14="http://schemas.microsoft.com/office/powerpoint/2010/main" val="16192533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alpha val="54000"/>
          </a:schemeClr>
        </a:solidFill>
        <a:effectLst/>
      </p:bgPr>
    </p:bg>
    <p:spTree>
      <p:nvGrpSpPr>
        <p:cNvPr id="1" name="">
          <a:extLst>
            <a:ext uri="{FF2B5EF4-FFF2-40B4-BE49-F238E27FC236}">
              <a16:creationId xmlns:a16="http://schemas.microsoft.com/office/drawing/2014/main" id="{C7429FF9-4841-B082-38F2-F330139E4684}"/>
            </a:ext>
          </a:extLst>
        </p:cNvPr>
        <p:cNvGrpSpPr/>
        <p:nvPr/>
      </p:nvGrpSpPr>
      <p:grpSpPr>
        <a:xfrm>
          <a:off x="0" y="0"/>
          <a:ext cx="0" cy="0"/>
          <a:chOff x="0" y="0"/>
          <a:chExt cx="0" cy="0"/>
        </a:xfrm>
      </p:grpSpPr>
      <p:sp>
        <p:nvSpPr>
          <p:cNvPr id="6" name="Rounded Rectangle 5">
            <a:extLst>
              <a:ext uri="{FF2B5EF4-FFF2-40B4-BE49-F238E27FC236}">
                <a16:creationId xmlns:a16="http://schemas.microsoft.com/office/drawing/2014/main" id="{F0B9F7CE-C656-BE55-6BC4-FD9507C3A5E2}"/>
              </a:ext>
            </a:extLst>
          </p:cNvPr>
          <p:cNvSpPr/>
          <p:nvPr/>
        </p:nvSpPr>
        <p:spPr>
          <a:xfrm>
            <a:off x="0" y="0"/>
            <a:ext cx="12192000" cy="318656"/>
          </a:xfrm>
          <a:prstGeom prst="roundRect">
            <a:avLst>
              <a:gd name="adj" fmla="val 0"/>
            </a:avLst>
          </a:prstGeom>
          <a:solidFill>
            <a:srgbClr val="00643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8A088D78-5C30-3C51-2EA9-0CC46C03542F}"/>
              </a:ext>
            </a:extLst>
          </p:cNvPr>
          <p:cNvSpPr/>
          <p:nvPr/>
        </p:nvSpPr>
        <p:spPr>
          <a:xfrm>
            <a:off x="0" y="6539345"/>
            <a:ext cx="12192000" cy="318655"/>
          </a:xfrm>
          <a:prstGeom prst="roundRect">
            <a:avLst>
              <a:gd name="adj" fmla="val 0"/>
            </a:avLst>
          </a:prstGeom>
          <a:solidFill>
            <a:srgbClr val="00643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CME 466 Internet of Things</a:t>
            </a:r>
          </a:p>
        </p:txBody>
      </p:sp>
      <p:sp>
        <p:nvSpPr>
          <p:cNvPr id="9" name="Rounded Rectangle 8">
            <a:extLst>
              <a:ext uri="{FF2B5EF4-FFF2-40B4-BE49-F238E27FC236}">
                <a16:creationId xmlns:a16="http://schemas.microsoft.com/office/drawing/2014/main" id="{80D68899-CAEE-B1BF-6992-7EF122099F69}"/>
              </a:ext>
            </a:extLst>
          </p:cNvPr>
          <p:cNvSpPr/>
          <p:nvPr/>
        </p:nvSpPr>
        <p:spPr>
          <a:xfrm>
            <a:off x="203514" y="353298"/>
            <a:ext cx="5340928" cy="540329"/>
          </a:xfrm>
          <a:prstGeom prst="roundRect">
            <a:avLst>
              <a:gd name="adj" fmla="val 0"/>
            </a:avLst>
          </a:prstGeom>
          <a:solidFill>
            <a:srgbClr val="00643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3600" dirty="0"/>
              <a:t>IoT Systems with ESP8266</a:t>
            </a:r>
          </a:p>
        </p:txBody>
      </p:sp>
      <p:pic>
        <p:nvPicPr>
          <p:cNvPr id="2" name="Picture 2" descr="University of Saskatchewan Logo PNG Transparent &amp; SVG Vector ...">
            <a:extLst>
              <a:ext uri="{FF2B5EF4-FFF2-40B4-BE49-F238E27FC236}">
                <a16:creationId xmlns:a16="http://schemas.microsoft.com/office/drawing/2014/main" id="{E332D90A-3F25-65D7-AB3D-474E7834CF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3514" y="5791200"/>
            <a:ext cx="1066800" cy="1066800"/>
          </a:xfrm>
          <a:prstGeom prst="rect">
            <a:avLst/>
          </a:prstGeom>
          <a:noFill/>
          <a:extLst>
            <a:ext uri="{909E8E84-426E-40DD-AFC4-6F175D3DCCD1}">
              <a14:hiddenFill xmlns:a14="http://schemas.microsoft.com/office/drawing/2010/main">
                <a:solidFill>
                  <a:srgbClr val="FFFFFF"/>
                </a:solidFill>
              </a14:hiddenFill>
            </a:ext>
          </a:extLst>
        </p:spPr>
      </p:pic>
      <p:sp>
        <p:nvSpPr>
          <p:cNvPr id="4" name="Rounded Rectangle 3">
            <a:extLst>
              <a:ext uri="{FF2B5EF4-FFF2-40B4-BE49-F238E27FC236}">
                <a16:creationId xmlns:a16="http://schemas.microsoft.com/office/drawing/2014/main" id="{C307F81E-B21E-4BF3-E9DA-02827DF6A44E}"/>
              </a:ext>
            </a:extLst>
          </p:cNvPr>
          <p:cNvSpPr/>
          <p:nvPr/>
        </p:nvSpPr>
        <p:spPr>
          <a:xfrm>
            <a:off x="5587688" y="353298"/>
            <a:ext cx="6400798" cy="540329"/>
          </a:xfrm>
          <a:prstGeom prst="roundRect">
            <a:avLst>
              <a:gd name="adj" fmla="val 0"/>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2800" dirty="0"/>
              <a:t>ESP internet Connection Modes</a:t>
            </a:r>
          </a:p>
        </p:txBody>
      </p:sp>
      <p:sp>
        <p:nvSpPr>
          <p:cNvPr id="3" name="Rounded Rectangle 8">
            <a:extLst>
              <a:ext uri="{FF2B5EF4-FFF2-40B4-BE49-F238E27FC236}">
                <a16:creationId xmlns:a16="http://schemas.microsoft.com/office/drawing/2014/main" id="{F066134D-4D32-EC04-87E0-0BEE36AE738B}"/>
              </a:ext>
            </a:extLst>
          </p:cNvPr>
          <p:cNvSpPr/>
          <p:nvPr/>
        </p:nvSpPr>
        <p:spPr>
          <a:xfrm>
            <a:off x="2541494" y="1030133"/>
            <a:ext cx="8834718" cy="5294467"/>
          </a:xfrm>
          <a:prstGeom prst="roundRect">
            <a:avLst>
              <a:gd name="adj" fmla="val 0"/>
            </a:avLst>
          </a:prstGeom>
          <a:solidFill>
            <a:schemeClr val="accent5">
              <a:lumMod val="60000"/>
              <a:lumOff val="40000"/>
              <a:alpha val="49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r>
              <a:rPr lang="en-CA" sz="2800" dirty="0">
                <a:solidFill>
                  <a:schemeClr val="tx1"/>
                </a:solidFill>
              </a:rPr>
              <a:t>Most Common Modes:</a:t>
            </a:r>
          </a:p>
          <a:p>
            <a:pPr marL="457200" indent="-457200">
              <a:buFont typeface="+mj-lt"/>
              <a:buAutoNum type="arabicPeriod"/>
            </a:pPr>
            <a:r>
              <a:rPr lang="en-CA" sz="2800" dirty="0">
                <a:solidFill>
                  <a:schemeClr val="tx1"/>
                </a:solidFill>
              </a:rPr>
              <a:t>Access Point (AP) Mode: The ESP creates its own Wi-Fi network, allowing other devices to connect.</a:t>
            </a:r>
          </a:p>
          <a:p>
            <a:pPr marL="457200" indent="-457200">
              <a:buFont typeface="+mj-lt"/>
              <a:buAutoNum type="arabicPeriod"/>
            </a:pPr>
            <a:endParaRPr lang="en-CA" sz="2800" dirty="0">
              <a:solidFill>
                <a:schemeClr val="tx1"/>
              </a:solidFill>
            </a:endParaRPr>
          </a:p>
          <a:p>
            <a:pPr marL="457200" indent="-457200">
              <a:buFont typeface="+mj-lt"/>
              <a:buAutoNum type="arabicPeriod"/>
            </a:pPr>
            <a:r>
              <a:rPr lang="en-CA" sz="2800" dirty="0">
                <a:solidFill>
                  <a:schemeClr val="tx1"/>
                </a:solidFill>
              </a:rPr>
              <a:t>Station (STA) Mode: The ESP connects to an existing Wi-Fi network as a client.</a:t>
            </a:r>
          </a:p>
          <a:p>
            <a:pPr marL="457200" indent="-457200">
              <a:buFont typeface="+mj-lt"/>
              <a:buAutoNum type="arabicPeriod"/>
            </a:pPr>
            <a:endParaRPr lang="en-CA" sz="2800" dirty="0">
              <a:solidFill>
                <a:schemeClr val="tx1"/>
              </a:solidFill>
            </a:endParaRPr>
          </a:p>
          <a:p>
            <a:pPr marL="457200" indent="-457200">
              <a:buFont typeface="+mj-lt"/>
              <a:buAutoNum type="arabicPeriod"/>
            </a:pPr>
            <a:r>
              <a:rPr lang="en-CA" sz="2800" dirty="0">
                <a:solidFill>
                  <a:schemeClr val="tx1"/>
                </a:solidFill>
              </a:rPr>
              <a:t>Cloud Mode: The ESP connects to a cloud server over the internet for remote access and data exchange.</a:t>
            </a:r>
          </a:p>
        </p:txBody>
      </p:sp>
      <p:sp>
        <p:nvSpPr>
          <p:cNvPr id="8" name="Rounded Rectangle 7">
            <a:extLst>
              <a:ext uri="{FF2B5EF4-FFF2-40B4-BE49-F238E27FC236}">
                <a16:creationId xmlns:a16="http://schemas.microsoft.com/office/drawing/2014/main" id="{06857D49-525D-105E-598A-E3EE7772292D}"/>
              </a:ext>
            </a:extLst>
          </p:cNvPr>
          <p:cNvSpPr/>
          <p:nvPr/>
        </p:nvSpPr>
        <p:spPr>
          <a:xfrm>
            <a:off x="11357112" y="6221325"/>
            <a:ext cx="834888" cy="653570"/>
          </a:xfrm>
          <a:prstGeom prst="roundRect">
            <a:avLst>
              <a:gd name="adj" fmla="val 50000"/>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3200" dirty="0"/>
              <a:t>13</a:t>
            </a:r>
          </a:p>
        </p:txBody>
      </p:sp>
    </p:spTree>
    <p:extLst>
      <p:ext uri="{BB962C8B-B14F-4D97-AF65-F5344CB8AC3E}">
        <p14:creationId xmlns:p14="http://schemas.microsoft.com/office/powerpoint/2010/main" val="11380701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00FEFC-B96D-01AF-6DD3-77B5A8B51C14}"/>
            </a:ext>
          </a:extLst>
        </p:cNvPr>
        <p:cNvGrpSpPr/>
        <p:nvPr/>
      </p:nvGrpSpPr>
      <p:grpSpPr>
        <a:xfrm>
          <a:off x="0" y="0"/>
          <a:ext cx="0" cy="0"/>
          <a:chOff x="0" y="0"/>
          <a:chExt cx="0" cy="0"/>
        </a:xfrm>
      </p:grpSpPr>
      <p:sp>
        <p:nvSpPr>
          <p:cNvPr id="6" name="Rounded Rectangle 5">
            <a:extLst>
              <a:ext uri="{FF2B5EF4-FFF2-40B4-BE49-F238E27FC236}">
                <a16:creationId xmlns:a16="http://schemas.microsoft.com/office/drawing/2014/main" id="{2C417579-B530-2BEC-0C95-599ECE3F8C32}"/>
              </a:ext>
            </a:extLst>
          </p:cNvPr>
          <p:cNvSpPr/>
          <p:nvPr/>
        </p:nvSpPr>
        <p:spPr>
          <a:xfrm>
            <a:off x="0" y="0"/>
            <a:ext cx="12192000" cy="318656"/>
          </a:xfrm>
          <a:prstGeom prst="roundRect">
            <a:avLst>
              <a:gd name="adj" fmla="val 0"/>
            </a:avLst>
          </a:prstGeom>
          <a:solidFill>
            <a:srgbClr val="00643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1AE496D2-FFED-6EDE-B229-634167A6A0BA}"/>
              </a:ext>
            </a:extLst>
          </p:cNvPr>
          <p:cNvSpPr/>
          <p:nvPr/>
        </p:nvSpPr>
        <p:spPr>
          <a:xfrm>
            <a:off x="0" y="6539345"/>
            <a:ext cx="12192000" cy="318655"/>
          </a:xfrm>
          <a:prstGeom prst="roundRect">
            <a:avLst>
              <a:gd name="adj" fmla="val 0"/>
            </a:avLst>
          </a:prstGeom>
          <a:solidFill>
            <a:srgbClr val="00643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CME 466 Internet of Things</a:t>
            </a:r>
          </a:p>
        </p:txBody>
      </p:sp>
      <p:sp>
        <p:nvSpPr>
          <p:cNvPr id="9" name="Rounded Rectangle 8">
            <a:extLst>
              <a:ext uri="{FF2B5EF4-FFF2-40B4-BE49-F238E27FC236}">
                <a16:creationId xmlns:a16="http://schemas.microsoft.com/office/drawing/2014/main" id="{D04B240E-CAD7-2E3C-FBB3-AE003598F0B3}"/>
              </a:ext>
            </a:extLst>
          </p:cNvPr>
          <p:cNvSpPr/>
          <p:nvPr/>
        </p:nvSpPr>
        <p:spPr>
          <a:xfrm>
            <a:off x="203514" y="353298"/>
            <a:ext cx="5340928" cy="540329"/>
          </a:xfrm>
          <a:prstGeom prst="roundRect">
            <a:avLst>
              <a:gd name="adj" fmla="val 0"/>
            </a:avLst>
          </a:prstGeom>
          <a:solidFill>
            <a:srgbClr val="00643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3600" dirty="0"/>
              <a:t>IoT Systems with ESP8266</a:t>
            </a:r>
          </a:p>
        </p:txBody>
      </p:sp>
      <p:pic>
        <p:nvPicPr>
          <p:cNvPr id="2" name="Picture 2" descr="University of Saskatchewan Logo PNG Transparent &amp; SVG Vector ...">
            <a:extLst>
              <a:ext uri="{FF2B5EF4-FFF2-40B4-BE49-F238E27FC236}">
                <a16:creationId xmlns:a16="http://schemas.microsoft.com/office/drawing/2014/main" id="{56AD41E3-E392-4E16-CAC5-B1357F2CA2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3514" y="5791200"/>
            <a:ext cx="1066800" cy="1066800"/>
          </a:xfrm>
          <a:prstGeom prst="rect">
            <a:avLst/>
          </a:prstGeom>
          <a:noFill/>
          <a:extLst>
            <a:ext uri="{909E8E84-426E-40DD-AFC4-6F175D3DCCD1}">
              <a14:hiddenFill xmlns:a14="http://schemas.microsoft.com/office/drawing/2010/main">
                <a:solidFill>
                  <a:srgbClr val="FFFFFF"/>
                </a:solidFill>
              </a14:hiddenFill>
            </a:ext>
          </a:extLst>
        </p:spPr>
      </p:pic>
      <p:sp>
        <p:nvSpPr>
          <p:cNvPr id="4" name="Rounded Rectangle 3">
            <a:extLst>
              <a:ext uri="{FF2B5EF4-FFF2-40B4-BE49-F238E27FC236}">
                <a16:creationId xmlns:a16="http://schemas.microsoft.com/office/drawing/2014/main" id="{753BE6DB-581A-E9DD-C1C8-9EE6B0A58A23}"/>
              </a:ext>
            </a:extLst>
          </p:cNvPr>
          <p:cNvSpPr/>
          <p:nvPr/>
        </p:nvSpPr>
        <p:spPr>
          <a:xfrm>
            <a:off x="5587688" y="353298"/>
            <a:ext cx="6400798" cy="540329"/>
          </a:xfrm>
          <a:prstGeom prst="roundRect">
            <a:avLst>
              <a:gd name="adj" fmla="val 0"/>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2800" dirty="0"/>
              <a:t>ESP Access Point</a:t>
            </a:r>
          </a:p>
        </p:txBody>
      </p:sp>
      <p:pic>
        <p:nvPicPr>
          <p:cNvPr id="5" name="Picture 4">
            <a:extLst>
              <a:ext uri="{FF2B5EF4-FFF2-40B4-BE49-F238E27FC236}">
                <a16:creationId xmlns:a16="http://schemas.microsoft.com/office/drawing/2014/main" id="{54807A5A-1366-7E6D-D4E7-D8F92C25F204}"/>
              </a:ext>
            </a:extLst>
          </p:cNvPr>
          <p:cNvPicPr>
            <a:picLocks noChangeAspect="1"/>
          </p:cNvPicPr>
          <p:nvPr/>
        </p:nvPicPr>
        <p:blipFill>
          <a:blip r:embed="rId3"/>
          <a:stretch>
            <a:fillRect/>
          </a:stretch>
        </p:blipFill>
        <p:spPr>
          <a:xfrm>
            <a:off x="6278913" y="1395268"/>
            <a:ext cx="5553222" cy="4569106"/>
          </a:xfrm>
          <a:prstGeom prst="rect">
            <a:avLst/>
          </a:prstGeom>
        </p:spPr>
      </p:pic>
      <p:sp>
        <p:nvSpPr>
          <p:cNvPr id="8" name="Rounded Rectangle 8">
            <a:extLst>
              <a:ext uri="{FF2B5EF4-FFF2-40B4-BE49-F238E27FC236}">
                <a16:creationId xmlns:a16="http://schemas.microsoft.com/office/drawing/2014/main" id="{E251C5F0-E89A-46F5-E6EF-C3B83E1D2F80}"/>
              </a:ext>
            </a:extLst>
          </p:cNvPr>
          <p:cNvSpPr/>
          <p:nvPr/>
        </p:nvSpPr>
        <p:spPr>
          <a:xfrm>
            <a:off x="542779" y="1395268"/>
            <a:ext cx="4029222" cy="1724449"/>
          </a:xfrm>
          <a:prstGeom prst="roundRect">
            <a:avLst>
              <a:gd name="adj" fmla="val 0"/>
            </a:avLst>
          </a:prstGeom>
          <a:solidFill>
            <a:schemeClr val="accent5">
              <a:lumMod val="60000"/>
              <a:lumOff val="40000"/>
              <a:alpha val="49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r>
              <a:rPr lang="en-CA" b="1" dirty="0">
                <a:solidFill>
                  <a:schemeClr val="tx1"/>
                </a:solidFill>
              </a:rPr>
              <a:t>Organizing Code with Modules:</a:t>
            </a:r>
          </a:p>
          <a:p>
            <a:br>
              <a:rPr lang="en-CA" b="1" dirty="0"/>
            </a:br>
            <a:r>
              <a:rPr lang="en-CA" dirty="0">
                <a:solidFill>
                  <a:schemeClr val="tx1"/>
                </a:solidFill>
              </a:rPr>
              <a:t>The whole code is modularized into multiple .h and .</a:t>
            </a:r>
            <a:r>
              <a:rPr lang="en-CA" dirty="0" err="1">
                <a:solidFill>
                  <a:schemeClr val="tx1"/>
                </a:solidFill>
              </a:rPr>
              <a:t>cpp</a:t>
            </a:r>
            <a:r>
              <a:rPr lang="en-CA" dirty="0">
                <a:solidFill>
                  <a:schemeClr val="tx1"/>
                </a:solidFill>
              </a:rPr>
              <a:t> files alongside </a:t>
            </a:r>
            <a:r>
              <a:rPr lang="en-CA" dirty="0" err="1">
                <a:solidFill>
                  <a:schemeClr val="tx1"/>
                </a:solidFill>
              </a:rPr>
              <a:t>main.ino</a:t>
            </a:r>
            <a:r>
              <a:rPr lang="en-CA" dirty="0">
                <a:solidFill>
                  <a:schemeClr val="tx1"/>
                </a:solidFill>
              </a:rPr>
              <a:t> for better organization and maintainability.</a:t>
            </a:r>
          </a:p>
        </p:txBody>
      </p:sp>
      <p:pic>
        <p:nvPicPr>
          <p:cNvPr id="10" name="Picture 9">
            <a:extLst>
              <a:ext uri="{FF2B5EF4-FFF2-40B4-BE49-F238E27FC236}">
                <a16:creationId xmlns:a16="http://schemas.microsoft.com/office/drawing/2014/main" id="{94729977-C724-CFB4-1C0E-5FF5CE3BFBDD}"/>
              </a:ext>
            </a:extLst>
          </p:cNvPr>
          <p:cNvPicPr>
            <a:picLocks noChangeAspect="1"/>
          </p:cNvPicPr>
          <p:nvPr/>
        </p:nvPicPr>
        <p:blipFill>
          <a:blip r:embed="rId4"/>
          <a:srcRect r="3783"/>
          <a:stretch/>
        </p:blipFill>
        <p:spPr>
          <a:xfrm>
            <a:off x="1473828" y="3371961"/>
            <a:ext cx="4601571" cy="2551872"/>
          </a:xfrm>
          <a:prstGeom prst="rect">
            <a:avLst/>
          </a:prstGeom>
        </p:spPr>
      </p:pic>
      <p:sp>
        <p:nvSpPr>
          <p:cNvPr id="11" name="Rounded Rectangle 10">
            <a:extLst>
              <a:ext uri="{FF2B5EF4-FFF2-40B4-BE49-F238E27FC236}">
                <a16:creationId xmlns:a16="http://schemas.microsoft.com/office/drawing/2014/main" id="{9831336F-A61B-E413-37BA-804548FCDB7C}"/>
              </a:ext>
            </a:extLst>
          </p:cNvPr>
          <p:cNvSpPr/>
          <p:nvPr/>
        </p:nvSpPr>
        <p:spPr>
          <a:xfrm>
            <a:off x="11357112" y="6221325"/>
            <a:ext cx="834888" cy="653570"/>
          </a:xfrm>
          <a:prstGeom prst="roundRect">
            <a:avLst>
              <a:gd name="adj" fmla="val 50000"/>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3200" dirty="0"/>
              <a:t>14</a:t>
            </a:r>
          </a:p>
        </p:txBody>
      </p:sp>
    </p:spTree>
    <p:extLst>
      <p:ext uri="{BB962C8B-B14F-4D97-AF65-F5344CB8AC3E}">
        <p14:creationId xmlns:p14="http://schemas.microsoft.com/office/powerpoint/2010/main" val="21717303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02AB31-DD9A-EB91-1A0F-770BC1D65F15}"/>
            </a:ext>
          </a:extLst>
        </p:cNvPr>
        <p:cNvGrpSpPr/>
        <p:nvPr/>
      </p:nvGrpSpPr>
      <p:grpSpPr>
        <a:xfrm>
          <a:off x="0" y="0"/>
          <a:ext cx="0" cy="0"/>
          <a:chOff x="0" y="0"/>
          <a:chExt cx="0" cy="0"/>
        </a:xfrm>
      </p:grpSpPr>
      <p:sp>
        <p:nvSpPr>
          <p:cNvPr id="6" name="Rounded Rectangle 5">
            <a:extLst>
              <a:ext uri="{FF2B5EF4-FFF2-40B4-BE49-F238E27FC236}">
                <a16:creationId xmlns:a16="http://schemas.microsoft.com/office/drawing/2014/main" id="{083F9E6D-1918-0B50-6F57-48509C7BD52C}"/>
              </a:ext>
            </a:extLst>
          </p:cNvPr>
          <p:cNvSpPr/>
          <p:nvPr/>
        </p:nvSpPr>
        <p:spPr>
          <a:xfrm>
            <a:off x="0" y="0"/>
            <a:ext cx="12192000" cy="318656"/>
          </a:xfrm>
          <a:prstGeom prst="roundRect">
            <a:avLst>
              <a:gd name="adj" fmla="val 0"/>
            </a:avLst>
          </a:prstGeom>
          <a:solidFill>
            <a:srgbClr val="00643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F1510DEE-1C26-D680-8193-36855FB159A4}"/>
              </a:ext>
            </a:extLst>
          </p:cNvPr>
          <p:cNvSpPr/>
          <p:nvPr/>
        </p:nvSpPr>
        <p:spPr>
          <a:xfrm>
            <a:off x="0" y="6539345"/>
            <a:ext cx="12192000" cy="318655"/>
          </a:xfrm>
          <a:prstGeom prst="roundRect">
            <a:avLst>
              <a:gd name="adj" fmla="val 0"/>
            </a:avLst>
          </a:prstGeom>
          <a:solidFill>
            <a:srgbClr val="00643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CME 466 Internet of Things</a:t>
            </a:r>
          </a:p>
        </p:txBody>
      </p:sp>
      <p:sp>
        <p:nvSpPr>
          <p:cNvPr id="9" name="Rounded Rectangle 8">
            <a:extLst>
              <a:ext uri="{FF2B5EF4-FFF2-40B4-BE49-F238E27FC236}">
                <a16:creationId xmlns:a16="http://schemas.microsoft.com/office/drawing/2014/main" id="{0D99CBD5-4060-8C98-2CC7-8EFF75FC0E40}"/>
              </a:ext>
            </a:extLst>
          </p:cNvPr>
          <p:cNvSpPr/>
          <p:nvPr/>
        </p:nvSpPr>
        <p:spPr>
          <a:xfrm>
            <a:off x="203514" y="353298"/>
            <a:ext cx="5340928" cy="540329"/>
          </a:xfrm>
          <a:prstGeom prst="roundRect">
            <a:avLst>
              <a:gd name="adj" fmla="val 0"/>
            </a:avLst>
          </a:prstGeom>
          <a:solidFill>
            <a:srgbClr val="00643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3600" dirty="0"/>
              <a:t>IoT Systems with ESP8266</a:t>
            </a:r>
          </a:p>
        </p:txBody>
      </p:sp>
      <p:pic>
        <p:nvPicPr>
          <p:cNvPr id="2" name="Picture 2" descr="University of Saskatchewan Logo PNG Transparent &amp; SVG Vector ...">
            <a:extLst>
              <a:ext uri="{FF2B5EF4-FFF2-40B4-BE49-F238E27FC236}">
                <a16:creationId xmlns:a16="http://schemas.microsoft.com/office/drawing/2014/main" id="{132B6CBB-D0D6-A316-BB2E-D136E04472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3514" y="5791200"/>
            <a:ext cx="1066800" cy="1066800"/>
          </a:xfrm>
          <a:prstGeom prst="rect">
            <a:avLst/>
          </a:prstGeom>
          <a:noFill/>
          <a:extLst>
            <a:ext uri="{909E8E84-426E-40DD-AFC4-6F175D3DCCD1}">
              <a14:hiddenFill xmlns:a14="http://schemas.microsoft.com/office/drawing/2010/main">
                <a:solidFill>
                  <a:srgbClr val="FFFFFF"/>
                </a:solidFill>
              </a14:hiddenFill>
            </a:ext>
          </a:extLst>
        </p:spPr>
      </p:pic>
      <p:sp>
        <p:nvSpPr>
          <p:cNvPr id="4" name="Rounded Rectangle 3">
            <a:extLst>
              <a:ext uri="{FF2B5EF4-FFF2-40B4-BE49-F238E27FC236}">
                <a16:creationId xmlns:a16="http://schemas.microsoft.com/office/drawing/2014/main" id="{CFA68C01-6AC7-7850-7F63-2EAD67CB3089}"/>
              </a:ext>
            </a:extLst>
          </p:cNvPr>
          <p:cNvSpPr/>
          <p:nvPr/>
        </p:nvSpPr>
        <p:spPr>
          <a:xfrm>
            <a:off x="5587688" y="353298"/>
            <a:ext cx="6400798" cy="540329"/>
          </a:xfrm>
          <a:prstGeom prst="roundRect">
            <a:avLst>
              <a:gd name="adj" fmla="val 0"/>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2800" dirty="0"/>
              <a:t>ESP Access Point</a:t>
            </a:r>
          </a:p>
        </p:txBody>
      </p:sp>
      <p:sp>
        <p:nvSpPr>
          <p:cNvPr id="8" name="Rounded Rectangle 8">
            <a:extLst>
              <a:ext uri="{FF2B5EF4-FFF2-40B4-BE49-F238E27FC236}">
                <a16:creationId xmlns:a16="http://schemas.microsoft.com/office/drawing/2014/main" id="{D58D1583-6C59-D598-2516-9FF17C279EEE}"/>
              </a:ext>
            </a:extLst>
          </p:cNvPr>
          <p:cNvSpPr/>
          <p:nvPr/>
        </p:nvSpPr>
        <p:spPr>
          <a:xfrm>
            <a:off x="1149930" y="821930"/>
            <a:ext cx="9892140" cy="429569"/>
          </a:xfrm>
          <a:prstGeom prst="roundRect">
            <a:avLst>
              <a:gd name="adj" fmla="val 0"/>
            </a:avLst>
          </a:prstGeom>
          <a:solidFill>
            <a:schemeClr val="accent5">
              <a:lumMod val="60000"/>
              <a:lumOff val="40000"/>
              <a:alpha val="49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r>
              <a:rPr lang="en-CA" dirty="0">
                <a:solidFill>
                  <a:schemeClr val="tx1"/>
                </a:solidFill>
              </a:rPr>
              <a:t>Use a specific SSID and password to connect to the Access Point, then browse to 192.168.4.1.</a:t>
            </a:r>
            <a:endParaRPr lang="en-CA" b="1" dirty="0">
              <a:solidFill>
                <a:schemeClr val="tx1"/>
              </a:solidFill>
            </a:endParaRPr>
          </a:p>
        </p:txBody>
      </p:sp>
      <p:pic>
        <p:nvPicPr>
          <p:cNvPr id="11" name="Picture 10" descr="A screenshot of a weather forecast&#10;&#10;Description automatically generated">
            <a:extLst>
              <a:ext uri="{FF2B5EF4-FFF2-40B4-BE49-F238E27FC236}">
                <a16:creationId xmlns:a16="http://schemas.microsoft.com/office/drawing/2014/main" id="{AEE8CDC7-6BB9-64A2-A273-6C73DBF0F83D}"/>
              </a:ext>
            </a:extLst>
          </p:cNvPr>
          <p:cNvPicPr>
            <a:picLocks noChangeAspect="1"/>
          </p:cNvPicPr>
          <p:nvPr/>
        </p:nvPicPr>
        <p:blipFill>
          <a:blip r:embed="rId3"/>
          <a:stretch>
            <a:fillRect/>
          </a:stretch>
        </p:blipFill>
        <p:spPr>
          <a:xfrm>
            <a:off x="8708903" y="1304656"/>
            <a:ext cx="2381362" cy="5291916"/>
          </a:xfrm>
          <a:prstGeom prst="rect">
            <a:avLst/>
          </a:prstGeom>
        </p:spPr>
      </p:pic>
      <p:pic>
        <p:nvPicPr>
          <p:cNvPr id="13" name="Picture 12" descr="A screenshot of a phone&#10;&#10;Description automatically generated">
            <a:extLst>
              <a:ext uri="{FF2B5EF4-FFF2-40B4-BE49-F238E27FC236}">
                <a16:creationId xmlns:a16="http://schemas.microsoft.com/office/drawing/2014/main" id="{B59D4710-1F83-2F3F-BD53-6B5AC6475BAF}"/>
              </a:ext>
            </a:extLst>
          </p:cNvPr>
          <p:cNvPicPr>
            <a:picLocks noChangeAspect="1"/>
          </p:cNvPicPr>
          <p:nvPr/>
        </p:nvPicPr>
        <p:blipFill>
          <a:blip r:embed="rId4"/>
          <a:stretch>
            <a:fillRect/>
          </a:stretch>
        </p:blipFill>
        <p:spPr>
          <a:xfrm>
            <a:off x="6253843" y="1304656"/>
            <a:ext cx="2381362" cy="5291916"/>
          </a:xfrm>
          <a:prstGeom prst="rect">
            <a:avLst/>
          </a:prstGeom>
        </p:spPr>
      </p:pic>
      <p:pic>
        <p:nvPicPr>
          <p:cNvPr id="15" name="Picture 14" descr="A screenshot of a phone&#10;&#10;Description automatically generated">
            <a:extLst>
              <a:ext uri="{FF2B5EF4-FFF2-40B4-BE49-F238E27FC236}">
                <a16:creationId xmlns:a16="http://schemas.microsoft.com/office/drawing/2014/main" id="{CD3B8311-4C1F-62DA-2075-9B58B1EB5EC7}"/>
              </a:ext>
            </a:extLst>
          </p:cNvPr>
          <p:cNvPicPr>
            <a:picLocks noChangeAspect="1"/>
          </p:cNvPicPr>
          <p:nvPr/>
        </p:nvPicPr>
        <p:blipFill>
          <a:blip r:embed="rId5"/>
          <a:stretch>
            <a:fillRect/>
          </a:stretch>
        </p:blipFill>
        <p:spPr>
          <a:xfrm>
            <a:off x="3798783" y="1309129"/>
            <a:ext cx="2381362" cy="5291916"/>
          </a:xfrm>
          <a:prstGeom prst="rect">
            <a:avLst/>
          </a:prstGeom>
        </p:spPr>
      </p:pic>
      <p:pic>
        <p:nvPicPr>
          <p:cNvPr id="17" name="Picture 16" descr="A screenshot of a phone&#10;&#10;Description automatically generated">
            <a:extLst>
              <a:ext uri="{FF2B5EF4-FFF2-40B4-BE49-F238E27FC236}">
                <a16:creationId xmlns:a16="http://schemas.microsoft.com/office/drawing/2014/main" id="{10939787-2751-E95B-4218-50E5CD712C5C}"/>
              </a:ext>
            </a:extLst>
          </p:cNvPr>
          <p:cNvPicPr>
            <a:picLocks noChangeAspect="1"/>
          </p:cNvPicPr>
          <p:nvPr/>
        </p:nvPicPr>
        <p:blipFill>
          <a:blip r:embed="rId6"/>
          <a:stretch>
            <a:fillRect/>
          </a:stretch>
        </p:blipFill>
        <p:spPr>
          <a:xfrm>
            <a:off x="1343724" y="1315296"/>
            <a:ext cx="2381361" cy="5291913"/>
          </a:xfrm>
          <a:prstGeom prst="rect">
            <a:avLst/>
          </a:prstGeom>
        </p:spPr>
      </p:pic>
      <p:sp>
        <p:nvSpPr>
          <p:cNvPr id="5" name="Rounded Rectangle 4">
            <a:extLst>
              <a:ext uri="{FF2B5EF4-FFF2-40B4-BE49-F238E27FC236}">
                <a16:creationId xmlns:a16="http://schemas.microsoft.com/office/drawing/2014/main" id="{E03BDF02-7C40-93A8-F831-39C53228CAC2}"/>
              </a:ext>
            </a:extLst>
          </p:cNvPr>
          <p:cNvSpPr/>
          <p:nvPr/>
        </p:nvSpPr>
        <p:spPr>
          <a:xfrm>
            <a:off x="11357112" y="6221325"/>
            <a:ext cx="834888" cy="653570"/>
          </a:xfrm>
          <a:prstGeom prst="roundRect">
            <a:avLst>
              <a:gd name="adj" fmla="val 50000"/>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3200" dirty="0"/>
              <a:t>15</a:t>
            </a:r>
          </a:p>
        </p:txBody>
      </p:sp>
    </p:spTree>
    <p:extLst>
      <p:ext uri="{BB962C8B-B14F-4D97-AF65-F5344CB8AC3E}">
        <p14:creationId xmlns:p14="http://schemas.microsoft.com/office/powerpoint/2010/main" val="35573453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D173EC-4618-A4B9-F597-B0C943D0B8CA}"/>
            </a:ext>
          </a:extLst>
        </p:cNvPr>
        <p:cNvGrpSpPr/>
        <p:nvPr/>
      </p:nvGrpSpPr>
      <p:grpSpPr>
        <a:xfrm>
          <a:off x="0" y="0"/>
          <a:ext cx="0" cy="0"/>
          <a:chOff x="0" y="0"/>
          <a:chExt cx="0" cy="0"/>
        </a:xfrm>
      </p:grpSpPr>
      <p:sp>
        <p:nvSpPr>
          <p:cNvPr id="6" name="Rounded Rectangle 5">
            <a:extLst>
              <a:ext uri="{FF2B5EF4-FFF2-40B4-BE49-F238E27FC236}">
                <a16:creationId xmlns:a16="http://schemas.microsoft.com/office/drawing/2014/main" id="{693EEFA4-F79B-37D8-3353-3DAFA906AA09}"/>
              </a:ext>
            </a:extLst>
          </p:cNvPr>
          <p:cNvSpPr/>
          <p:nvPr/>
        </p:nvSpPr>
        <p:spPr>
          <a:xfrm>
            <a:off x="0" y="0"/>
            <a:ext cx="12192000" cy="318656"/>
          </a:xfrm>
          <a:prstGeom prst="roundRect">
            <a:avLst>
              <a:gd name="adj" fmla="val 0"/>
            </a:avLst>
          </a:prstGeom>
          <a:solidFill>
            <a:srgbClr val="00643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E8F12248-6C79-5022-655C-0054C6AFBC2B}"/>
              </a:ext>
            </a:extLst>
          </p:cNvPr>
          <p:cNvSpPr/>
          <p:nvPr/>
        </p:nvSpPr>
        <p:spPr>
          <a:xfrm>
            <a:off x="0" y="6539345"/>
            <a:ext cx="12192000" cy="318655"/>
          </a:xfrm>
          <a:prstGeom prst="roundRect">
            <a:avLst>
              <a:gd name="adj" fmla="val 0"/>
            </a:avLst>
          </a:prstGeom>
          <a:solidFill>
            <a:srgbClr val="00643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CME 466 Internet of Things</a:t>
            </a:r>
          </a:p>
        </p:txBody>
      </p:sp>
      <p:sp>
        <p:nvSpPr>
          <p:cNvPr id="9" name="Rounded Rectangle 8">
            <a:extLst>
              <a:ext uri="{FF2B5EF4-FFF2-40B4-BE49-F238E27FC236}">
                <a16:creationId xmlns:a16="http://schemas.microsoft.com/office/drawing/2014/main" id="{9FD51C28-B57F-7B47-B157-FDF873098FDF}"/>
              </a:ext>
            </a:extLst>
          </p:cNvPr>
          <p:cNvSpPr/>
          <p:nvPr/>
        </p:nvSpPr>
        <p:spPr>
          <a:xfrm>
            <a:off x="203514" y="353298"/>
            <a:ext cx="5340928" cy="540329"/>
          </a:xfrm>
          <a:prstGeom prst="roundRect">
            <a:avLst>
              <a:gd name="adj" fmla="val 0"/>
            </a:avLst>
          </a:prstGeom>
          <a:solidFill>
            <a:srgbClr val="00643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3600" dirty="0"/>
              <a:t>IoT Systems with ESP8266</a:t>
            </a:r>
          </a:p>
        </p:txBody>
      </p:sp>
      <p:pic>
        <p:nvPicPr>
          <p:cNvPr id="2" name="Picture 2" descr="University of Saskatchewan Logo PNG Transparent &amp; SVG Vector ...">
            <a:extLst>
              <a:ext uri="{FF2B5EF4-FFF2-40B4-BE49-F238E27FC236}">
                <a16:creationId xmlns:a16="http://schemas.microsoft.com/office/drawing/2014/main" id="{9D55D71B-4C9D-E433-4F81-4270644C83F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3514" y="5791200"/>
            <a:ext cx="1066800" cy="1066800"/>
          </a:xfrm>
          <a:prstGeom prst="rect">
            <a:avLst/>
          </a:prstGeom>
          <a:noFill/>
          <a:extLst>
            <a:ext uri="{909E8E84-426E-40DD-AFC4-6F175D3DCCD1}">
              <a14:hiddenFill xmlns:a14="http://schemas.microsoft.com/office/drawing/2010/main">
                <a:solidFill>
                  <a:srgbClr val="FFFFFF"/>
                </a:solidFill>
              </a14:hiddenFill>
            </a:ext>
          </a:extLst>
        </p:spPr>
      </p:pic>
      <p:sp>
        <p:nvSpPr>
          <p:cNvPr id="4" name="Rounded Rectangle 3">
            <a:extLst>
              <a:ext uri="{FF2B5EF4-FFF2-40B4-BE49-F238E27FC236}">
                <a16:creationId xmlns:a16="http://schemas.microsoft.com/office/drawing/2014/main" id="{BDCB0DD9-62C8-3054-18D2-3E91AE8FFD24}"/>
              </a:ext>
            </a:extLst>
          </p:cNvPr>
          <p:cNvSpPr/>
          <p:nvPr/>
        </p:nvSpPr>
        <p:spPr>
          <a:xfrm>
            <a:off x="5587688" y="353298"/>
            <a:ext cx="6400798" cy="540329"/>
          </a:xfrm>
          <a:prstGeom prst="roundRect">
            <a:avLst>
              <a:gd name="adj" fmla="val 0"/>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3600" dirty="0"/>
              <a:t>ESP Station Mode</a:t>
            </a:r>
          </a:p>
        </p:txBody>
      </p:sp>
      <p:pic>
        <p:nvPicPr>
          <p:cNvPr id="5" name="Picture 4">
            <a:extLst>
              <a:ext uri="{FF2B5EF4-FFF2-40B4-BE49-F238E27FC236}">
                <a16:creationId xmlns:a16="http://schemas.microsoft.com/office/drawing/2014/main" id="{F38A2DC6-EB57-EF4B-AE52-CD2642A9740A}"/>
              </a:ext>
            </a:extLst>
          </p:cNvPr>
          <p:cNvPicPr>
            <a:picLocks noChangeAspect="1"/>
          </p:cNvPicPr>
          <p:nvPr/>
        </p:nvPicPr>
        <p:blipFill>
          <a:blip r:embed="rId3"/>
          <a:stretch>
            <a:fillRect/>
          </a:stretch>
        </p:blipFill>
        <p:spPr>
          <a:xfrm>
            <a:off x="1761148" y="3942312"/>
            <a:ext cx="4169004" cy="2382288"/>
          </a:xfrm>
          <a:prstGeom prst="rect">
            <a:avLst/>
          </a:prstGeom>
        </p:spPr>
      </p:pic>
      <p:pic>
        <p:nvPicPr>
          <p:cNvPr id="8" name="Picture 7">
            <a:extLst>
              <a:ext uri="{FF2B5EF4-FFF2-40B4-BE49-F238E27FC236}">
                <a16:creationId xmlns:a16="http://schemas.microsoft.com/office/drawing/2014/main" id="{2539B0A4-08BB-6186-1A8E-2581F51BE213}"/>
              </a:ext>
            </a:extLst>
          </p:cNvPr>
          <p:cNvPicPr>
            <a:picLocks noChangeAspect="1"/>
          </p:cNvPicPr>
          <p:nvPr/>
        </p:nvPicPr>
        <p:blipFill>
          <a:blip r:embed="rId4"/>
          <a:srcRect l="2627"/>
          <a:stretch/>
        </p:blipFill>
        <p:spPr>
          <a:xfrm>
            <a:off x="7866529" y="1391974"/>
            <a:ext cx="3849179" cy="4217248"/>
          </a:xfrm>
          <a:prstGeom prst="rect">
            <a:avLst/>
          </a:prstGeom>
        </p:spPr>
      </p:pic>
      <p:pic>
        <p:nvPicPr>
          <p:cNvPr id="10" name="Picture 9">
            <a:extLst>
              <a:ext uri="{FF2B5EF4-FFF2-40B4-BE49-F238E27FC236}">
                <a16:creationId xmlns:a16="http://schemas.microsoft.com/office/drawing/2014/main" id="{2D662453-BCD7-A332-310B-0CC8A443E87D}"/>
              </a:ext>
            </a:extLst>
          </p:cNvPr>
          <p:cNvPicPr>
            <a:picLocks noChangeAspect="1"/>
          </p:cNvPicPr>
          <p:nvPr/>
        </p:nvPicPr>
        <p:blipFill>
          <a:blip r:embed="rId5"/>
          <a:stretch>
            <a:fillRect/>
          </a:stretch>
        </p:blipFill>
        <p:spPr>
          <a:xfrm>
            <a:off x="1529319" y="1345934"/>
            <a:ext cx="4981015" cy="2504578"/>
          </a:xfrm>
          <a:prstGeom prst="rect">
            <a:avLst/>
          </a:prstGeom>
        </p:spPr>
      </p:pic>
      <p:sp>
        <p:nvSpPr>
          <p:cNvPr id="11" name="Rounded Rectangle 10">
            <a:extLst>
              <a:ext uri="{FF2B5EF4-FFF2-40B4-BE49-F238E27FC236}">
                <a16:creationId xmlns:a16="http://schemas.microsoft.com/office/drawing/2014/main" id="{EA34E4DC-FC57-7A88-303A-A460FA0EBD27}"/>
              </a:ext>
            </a:extLst>
          </p:cNvPr>
          <p:cNvSpPr/>
          <p:nvPr/>
        </p:nvSpPr>
        <p:spPr>
          <a:xfrm>
            <a:off x="1676286" y="940716"/>
            <a:ext cx="2395383" cy="380945"/>
          </a:xfrm>
          <a:prstGeom prst="roundRect">
            <a:avLst>
              <a:gd name="adj" fmla="val 0"/>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Access Point Mode</a:t>
            </a:r>
          </a:p>
        </p:txBody>
      </p:sp>
      <p:sp>
        <p:nvSpPr>
          <p:cNvPr id="12" name="Rounded Rectangle 11">
            <a:extLst>
              <a:ext uri="{FF2B5EF4-FFF2-40B4-BE49-F238E27FC236}">
                <a16:creationId xmlns:a16="http://schemas.microsoft.com/office/drawing/2014/main" id="{C1F7E8D5-8C84-FDE9-69DC-D4FAC36A4054}"/>
              </a:ext>
            </a:extLst>
          </p:cNvPr>
          <p:cNvSpPr/>
          <p:nvPr/>
        </p:nvSpPr>
        <p:spPr>
          <a:xfrm>
            <a:off x="7866529" y="944457"/>
            <a:ext cx="2395383" cy="380945"/>
          </a:xfrm>
          <a:prstGeom prst="roundRect">
            <a:avLst>
              <a:gd name="adj" fmla="val 0"/>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Station Mode</a:t>
            </a:r>
          </a:p>
        </p:txBody>
      </p:sp>
      <p:sp>
        <p:nvSpPr>
          <p:cNvPr id="13" name="Rounded Rectangle 12">
            <a:extLst>
              <a:ext uri="{FF2B5EF4-FFF2-40B4-BE49-F238E27FC236}">
                <a16:creationId xmlns:a16="http://schemas.microsoft.com/office/drawing/2014/main" id="{7A6F3F74-D19F-689D-AEEB-A46291993389}"/>
              </a:ext>
            </a:extLst>
          </p:cNvPr>
          <p:cNvSpPr/>
          <p:nvPr/>
        </p:nvSpPr>
        <p:spPr>
          <a:xfrm>
            <a:off x="7286347" y="4575427"/>
            <a:ext cx="4379259" cy="1853658"/>
          </a:xfrm>
          <a:prstGeom prst="roundRect">
            <a:avLst>
              <a:gd name="adj" fmla="val 0"/>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b="1" dirty="0">
                <a:solidFill>
                  <a:schemeClr val="bg1"/>
                </a:solidFill>
              </a:rPr>
              <a:t>Station Mode:</a:t>
            </a:r>
          </a:p>
          <a:p>
            <a:r>
              <a:rPr lang="en-US" sz="1600" dirty="0"/>
              <a:t> </a:t>
            </a:r>
            <a:r>
              <a:rPr lang="en-US" sz="1600" dirty="0" err="1"/>
              <a:t>WiFi.begin</a:t>
            </a:r>
            <a:r>
              <a:rPr lang="en-US" sz="1600" dirty="0"/>
              <a:t>(</a:t>
            </a:r>
            <a:r>
              <a:rPr lang="en-US" sz="1600" dirty="0" err="1"/>
              <a:t>ssid</a:t>
            </a:r>
            <a:r>
              <a:rPr lang="en-US" sz="1600" dirty="0"/>
              <a:t>, password);</a:t>
            </a:r>
          </a:p>
          <a:p>
            <a:r>
              <a:rPr lang="en-US" sz="1600" dirty="0"/>
              <a:t>    </a:t>
            </a:r>
            <a:r>
              <a:rPr lang="en-US" sz="1600" dirty="0" err="1"/>
              <a:t>Serial.print</a:t>
            </a:r>
            <a:r>
              <a:rPr lang="en-US" sz="1600" dirty="0"/>
              <a:t>("Connecting to </a:t>
            </a:r>
            <a:r>
              <a:rPr lang="en-US" sz="1600" dirty="0" err="1"/>
              <a:t>WiFi</a:t>
            </a:r>
            <a:r>
              <a:rPr lang="en-US" sz="1600" dirty="0"/>
              <a:t> ");</a:t>
            </a:r>
          </a:p>
          <a:p>
            <a:r>
              <a:rPr lang="en-US" sz="1600" dirty="0"/>
              <a:t>    while (</a:t>
            </a:r>
            <a:r>
              <a:rPr lang="en-US" sz="1600" dirty="0" err="1"/>
              <a:t>WiFi.status</a:t>
            </a:r>
            <a:r>
              <a:rPr lang="en-US" sz="1600" dirty="0"/>
              <a:t>() != WL_CONNECTED) {</a:t>
            </a:r>
          </a:p>
          <a:p>
            <a:r>
              <a:rPr lang="en-US" sz="1600" dirty="0"/>
              <a:t>        delay(1000);</a:t>
            </a:r>
          </a:p>
          <a:p>
            <a:r>
              <a:rPr lang="en-US" sz="1600" dirty="0"/>
              <a:t>        </a:t>
            </a:r>
            <a:r>
              <a:rPr lang="en-US" sz="1600" dirty="0" err="1"/>
              <a:t>Serial.print</a:t>
            </a:r>
            <a:r>
              <a:rPr lang="en-US" sz="1600" dirty="0"/>
              <a:t>(".");</a:t>
            </a:r>
          </a:p>
          <a:p>
            <a:r>
              <a:rPr lang="en-US" sz="1600" dirty="0"/>
              <a:t>    }</a:t>
            </a:r>
          </a:p>
        </p:txBody>
      </p:sp>
      <p:sp>
        <p:nvSpPr>
          <p:cNvPr id="14" name="Rounded Rectangle 13">
            <a:extLst>
              <a:ext uri="{FF2B5EF4-FFF2-40B4-BE49-F238E27FC236}">
                <a16:creationId xmlns:a16="http://schemas.microsoft.com/office/drawing/2014/main" id="{599DA747-6799-8431-1F28-0F393F51CFDC}"/>
              </a:ext>
            </a:extLst>
          </p:cNvPr>
          <p:cNvSpPr/>
          <p:nvPr/>
        </p:nvSpPr>
        <p:spPr>
          <a:xfrm>
            <a:off x="4187774" y="1391974"/>
            <a:ext cx="2799828" cy="636739"/>
          </a:xfrm>
          <a:prstGeom prst="roundRect">
            <a:avLst>
              <a:gd name="adj" fmla="val 0"/>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b="1" dirty="0"/>
              <a:t>AP mode: </a:t>
            </a:r>
          </a:p>
          <a:p>
            <a:r>
              <a:rPr lang="en-US" sz="1600" dirty="0" err="1"/>
              <a:t>WiFi.softAP</a:t>
            </a:r>
            <a:r>
              <a:rPr lang="en-US" sz="1600" dirty="0"/>
              <a:t>(</a:t>
            </a:r>
            <a:r>
              <a:rPr lang="en-US" sz="1600" dirty="0" err="1"/>
              <a:t>ssid</a:t>
            </a:r>
            <a:r>
              <a:rPr lang="en-US" sz="1600" dirty="0"/>
              <a:t>, password);</a:t>
            </a:r>
          </a:p>
        </p:txBody>
      </p:sp>
      <p:sp>
        <p:nvSpPr>
          <p:cNvPr id="15" name="Rounded Rectangle 14">
            <a:extLst>
              <a:ext uri="{FF2B5EF4-FFF2-40B4-BE49-F238E27FC236}">
                <a16:creationId xmlns:a16="http://schemas.microsoft.com/office/drawing/2014/main" id="{5CD23653-441B-77B9-6181-29A92CE4D5C9}"/>
              </a:ext>
            </a:extLst>
          </p:cNvPr>
          <p:cNvSpPr/>
          <p:nvPr/>
        </p:nvSpPr>
        <p:spPr>
          <a:xfrm>
            <a:off x="11357112" y="6221325"/>
            <a:ext cx="834888" cy="653570"/>
          </a:xfrm>
          <a:prstGeom prst="roundRect">
            <a:avLst>
              <a:gd name="adj" fmla="val 50000"/>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3200" dirty="0"/>
              <a:t>16</a:t>
            </a:r>
          </a:p>
        </p:txBody>
      </p:sp>
    </p:spTree>
    <p:extLst>
      <p:ext uri="{BB962C8B-B14F-4D97-AF65-F5344CB8AC3E}">
        <p14:creationId xmlns:p14="http://schemas.microsoft.com/office/powerpoint/2010/main" val="22741646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54FB5B-DD67-8B5F-F5E8-87D179992D97}"/>
            </a:ext>
          </a:extLst>
        </p:cNvPr>
        <p:cNvGrpSpPr/>
        <p:nvPr/>
      </p:nvGrpSpPr>
      <p:grpSpPr>
        <a:xfrm>
          <a:off x="0" y="0"/>
          <a:ext cx="0" cy="0"/>
          <a:chOff x="0" y="0"/>
          <a:chExt cx="0" cy="0"/>
        </a:xfrm>
      </p:grpSpPr>
      <p:sp>
        <p:nvSpPr>
          <p:cNvPr id="6" name="Rounded Rectangle 5">
            <a:extLst>
              <a:ext uri="{FF2B5EF4-FFF2-40B4-BE49-F238E27FC236}">
                <a16:creationId xmlns:a16="http://schemas.microsoft.com/office/drawing/2014/main" id="{B2156D16-634F-68D9-C845-BD3F743A9F3C}"/>
              </a:ext>
            </a:extLst>
          </p:cNvPr>
          <p:cNvSpPr/>
          <p:nvPr/>
        </p:nvSpPr>
        <p:spPr>
          <a:xfrm>
            <a:off x="0" y="0"/>
            <a:ext cx="12192000" cy="318656"/>
          </a:xfrm>
          <a:prstGeom prst="roundRect">
            <a:avLst>
              <a:gd name="adj" fmla="val 0"/>
            </a:avLst>
          </a:prstGeom>
          <a:solidFill>
            <a:srgbClr val="00643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181123EA-E4BA-730E-A4BE-5C249136FB29}"/>
              </a:ext>
            </a:extLst>
          </p:cNvPr>
          <p:cNvSpPr/>
          <p:nvPr/>
        </p:nvSpPr>
        <p:spPr>
          <a:xfrm>
            <a:off x="0" y="6539345"/>
            <a:ext cx="12192000" cy="318655"/>
          </a:xfrm>
          <a:prstGeom prst="roundRect">
            <a:avLst>
              <a:gd name="adj" fmla="val 0"/>
            </a:avLst>
          </a:prstGeom>
          <a:solidFill>
            <a:srgbClr val="00643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CME 466 Internet of Things</a:t>
            </a:r>
          </a:p>
        </p:txBody>
      </p:sp>
      <p:sp>
        <p:nvSpPr>
          <p:cNvPr id="9" name="Rounded Rectangle 8">
            <a:extLst>
              <a:ext uri="{FF2B5EF4-FFF2-40B4-BE49-F238E27FC236}">
                <a16:creationId xmlns:a16="http://schemas.microsoft.com/office/drawing/2014/main" id="{1DF3237D-9ADD-3FB6-06B4-A089A7D336C8}"/>
              </a:ext>
            </a:extLst>
          </p:cNvPr>
          <p:cNvSpPr/>
          <p:nvPr/>
        </p:nvSpPr>
        <p:spPr>
          <a:xfrm>
            <a:off x="203514" y="353298"/>
            <a:ext cx="5340928" cy="540329"/>
          </a:xfrm>
          <a:prstGeom prst="roundRect">
            <a:avLst>
              <a:gd name="adj" fmla="val 0"/>
            </a:avLst>
          </a:prstGeom>
          <a:solidFill>
            <a:srgbClr val="00643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3600" dirty="0"/>
              <a:t>IoT Systems with ESP8266</a:t>
            </a:r>
          </a:p>
        </p:txBody>
      </p:sp>
      <p:pic>
        <p:nvPicPr>
          <p:cNvPr id="2" name="Picture 2" descr="University of Saskatchewan Logo PNG Transparent &amp; SVG Vector ...">
            <a:extLst>
              <a:ext uri="{FF2B5EF4-FFF2-40B4-BE49-F238E27FC236}">
                <a16:creationId xmlns:a16="http://schemas.microsoft.com/office/drawing/2014/main" id="{5B3209B6-E1F6-E762-2A1E-A81494010B1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3514" y="5791200"/>
            <a:ext cx="1066800" cy="1066800"/>
          </a:xfrm>
          <a:prstGeom prst="rect">
            <a:avLst/>
          </a:prstGeom>
          <a:noFill/>
          <a:extLst>
            <a:ext uri="{909E8E84-426E-40DD-AFC4-6F175D3DCCD1}">
              <a14:hiddenFill xmlns:a14="http://schemas.microsoft.com/office/drawing/2010/main">
                <a:solidFill>
                  <a:srgbClr val="FFFFFF"/>
                </a:solidFill>
              </a14:hiddenFill>
            </a:ext>
          </a:extLst>
        </p:spPr>
      </p:pic>
      <p:sp>
        <p:nvSpPr>
          <p:cNvPr id="4" name="Rounded Rectangle 3">
            <a:extLst>
              <a:ext uri="{FF2B5EF4-FFF2-40B4-BE49-F238E27FC236}">
                <a16:creationId xmlns:a16="http://schemas.microsoft.com/office/drawing/2014/main" id="{A8AAF7C1-56DB-6EC6-5476-AA4A4CF2E5FB}"/>
              </a:ext>
            </a:extLst>
          </p:cNvPr>
          <p:cNvSpPr/>
          <p:nvPr/>
        </p:nvSpPr>
        <p:spPr>
          <a:xfrm>
            <a:off x="5587688" y="353298"/>
            <a:ext cx="6400798" cy="540329"/>
          </a:xfrm>
          <a:prstGeom prst="roundRect">
            <a:avLst>
              <a:gd name="adj" fmla="val 0"/>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3600" dirty="0"/>
              <a:t>ESP cloud more</a:t>
            </a:r>
          </a:p>
        </p:txBody>
      </p:sp>
      <p:sp>
        <p:nvSpPr>
          <p:cNvPr id="3" name="Rounded Rectangle 8">
            <a:extLst>
              <a:ext uri="{FF2B5EF4-FFF2-40B4-BE49-F238E27FC236}">
                <a16:creationId xmlns:a16="http://schemas.microsoft.com/office/drawing/2014/main" id="{D6D6A702-FC3B-FF67-6215-33EFDAF95DB6}"/>
              </a:ext>
            </a:extLst>
          </p:cNvPr>
          <p:cNvSpPr/>
          <p:nvPr/>
        </p:nvSpPr>
        <p:spPr>
          <a:xfrm>
            <a:off x="3410540" y="2966070"/>
            <a:ext cx="8264624" cy="2998304"/>
          </a:xfrm>
          <a:prstGeom prst="roundRect">
            <a:avLst>
              <a:gd name="adj" fmla="val 0"/>
            </a:avLst>
          </a:prstGeom>
          <a:solidFill>
            <a:srgbClr val="FFC000">
              <a:alpha val="7117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r>
              <a:rPr lang="en-CA" sz="2400" b="1" dirty="0">
                <a:solidFill>
                  <a:schemeClr val="tx1"/>
                </a:solidFill>
              </a:rPr>
              <a:t>Key features:</a:t>
            </a:r>
          </a:p>
          <a:p>
            <a:pPr marL="342900" indent="-342900">
              <a:buFont typeface="+mj-lt"/>
              <a:buAutoNum type="arabicPeriod"/>
            </a:pPr>
            <a:r>
              <a:rPr lang="en-CA" sz="2400" dirty="0">
                <a:solidFill>
                  <a:schemeClr val="tx1"/>
                </a:solidFill>
              </a:rPr>
              <a:t>Node sends data only when requested by the user.</a:t>
            </a:r>
          </a:p>
          <a:p>
            <a:pPr marL="342900" indent="-342900">
              <a:buFont typeface="+mj-lt"/>
              <a:buAutoNum type="arabicPeriod"/>
            </a:pPr>
            <a:r>
              <a:rPr lang="en-CA" sz="2400" dirty="0">
                <a:solidFill>
                  <a:schemeClr val="tx1"/>
                </a:solidFill>
              </a:rPr>
              <a:t>Data transmission is triggered upon receiving a valid request.</a:t>
            </a:r>
          </a:p>
          <a:p>
            <a:pPr marL="342900" indent="-342900">
              <a:buFont typeface="+mj-lt"/>
              <a:buAutoNum type="arabicPeriod"/>
            </a:pPr>
            <a:r>
              <a:rPr lang="en-CA" sz="2400" dirty="0">
                <a:solidFill>
                  <a:schemeClr val="tx1"/>
                </a:solidFill>
              </a:rPr>
              <a:t>Users can view real-time sensor data through the web interface.</a:t>
            </a:r>
          </a:p>
          <a:p>
            <a:pPr marL="342900" indent="-342900">
              <a:buFont typeface="+mj-lt"/>
              <a:buAutoNum type="arabicPeriod"/>
            </a:pPr>
            <a:r>
              <a:rPr lang="en-CA" sz="2400" dirty="0">
                <a:solidFill>
                  <a:schemeClr val="tx1"/>
                </a:solidFill>
              </a:rPr>
              <a:t>Reduces unnecessary data transfer and conserves bandwidth.</a:t>
            </a:r>
          </a:p>
        </p:txBody>
      </p:sp>
      <p:sp>
        <p:nvSpPr>
          <p:cNvPr id="22" name="Rounded Rectangle 8">
            <a:extLst>
              <a:ext uri="{FF2B5EF4-FFF2-40B4-BE49-F238E27FC236}">
                <a16:creationId xmlns:a16="http://schemas.microsoft.com/office/drawing/2014/main" id="{36B3E345-53B4-E3B9-00F2-FD0953747337}"/>
              </a:ext>
            </a:extLst>
          </p:cNvPr>
          <p:cNvSpPr/>
          <p:nvPr/>
        </p:nvSpPr>
        <p:spPr>
          <a:xfrm>
            <a:off x="337931" y="1289076"/>
            <a:ext cx="11337233" cy="1462249"/>
          </a:xfrm>
          <a:prstGeom prst="roundRect">
            <a:avLst>
              <a:gd name="adj" fmla="val 0"/>
            </a:avLst>
          </a:prstGeom>
          <a:solidFill>
            <a:srgbClr val="00B0F0">
              <a:alpha val="7117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r>
              <a:rPr lang="en-CA" sz="2000" dirty="0">
                <a:solidFill>
                  <a:schemeClr val="tx1"/>
                </a:solidFill>
              </a:rPr>
              <a:t>This project uses an ESP8266 with a DHT22 sensor to measure temperature and humidity, with a Python Flask-based server on a computer acting as the cloud. Users access their node using a unique chip ID, and data is sent only upon request for efficient, on-demand communication.</a:t>
            </a:r>
          </a:p>
        </p:txBody>
      </p:sp>
      <p:sp>
        <p:nvSpPr>
          <p:cNvPr id="24" name="Rounded Rectangle 23">
            <a:extLst>
              <a:ext uri="{FF2B5EF4-FFF2-40B4-BE49-F238E27FC236}">
                <a16:creationId xmlns:a16="http://schemas.microsoft.com/office/drawing/2014/main" id="{D9D79870-27AA-F3E9-E47E-A2FD44ABA3D9}"/>
              </a:ext>
            </a:extLst>
          </p:cNvPr>
          <p:cNvSpPr/>
          <p:nvPr/>
        </p:nvSpPr>
        <p:spPr>
          <a:xfrm>
            <a:off x="11357112" y="6221325"/>
            <a:ext cx="834888" cy="653570"/>
          </a:xfrm>
          <a:prstGeom prst="roundRect">
            <a:avLst>
              <a:gd name="adj" fmla="val 50000"/>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3200" dirty="0"/>
              <a:t>17</a:t>
            </a:r>
          </a:p>
        </p:txBody>
      </p:sp>
    </p:spTree>
    <p:extLst>
      <p:ext uri="{BB962C8B-B14F-4D97-AF65-F5344CB8AC3E}">
        <p14:creationId xmlns:p14="http://schemas.microsoft.com/office/powerpoint/2010/main" val="36255730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4B770C-FE66-DF65-A422-765305EBEF02}"/>
            </a:ext>
          </a:extLst>
        </p:cNvPr>
        <p:cNvGrpSpPr/>
        <p:nvPr/>
      </p:nvGrpSpPr>
      <p:grpSpPr>
        <a:xfrm>
          <a:off x="0" y="0"/>
          <a:ext cx="0" cy="0"/>
          <a:chOff x="0" y="0"/>
          <a:chExt cx="0" cy="0"/>
        </a:xfrm>
      </p:grpSpPr>
      <p:sp>
        <p:nvSpPr>
          <p:cNvPr id="6" name="Rounded Rectangle 5">
            <a:extLst>
              <a:ext uri="{FF2B5EF4-FFF2-40B4-BE49-F238E27FC236}">
                <a16:creationId xmlns:a16="http://schemas.microsoft.com/office/drawing/2014/main" id="{ACE51F92-B587-27E2-DC26-AD525D806A25}"/>
              </a:ext>
            </a:extLst>
          </p:cNvPr>
          <p:cNvSpPr/>
          <p:nvPr/>
        </p:nvSpPr>
        <p:spPr>
          <a:xfrm>
            <a:off x="0" y="0"/>
            <a:ext cx="12192000" cy="318656"/>
          </a:xfrm>
          <a:prstGeom prst="roundRect">
            <a:avLst>
              <a:gd name="adj" fmla="val 0"/>
            </a:avLst>
          </a:prstGeom>
          <a:solidFill>
            <a:srgbClr val="00643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D998D93A-AF59-61BD-72E0-61EF0D36F583}"/>
              </a:ext>
            </a:extLst>
          </p:cNvPr>
          <p:cNvSpPr/>
          <p:nvPr/>
        </p:nvSpPr>
        <p:spPr>
          <a:xfrm>
            <a:off x="0" y="6539345"/>
            <a:ext cx="12192000" cy="318655"/>
          </a:xfrm>
          <a:prstGeom prst="roundRect">
            <a:avLst>
              <a:gd name="adj" fmla="val 0"/>
            </a:avLst>
          </a:prstGeom>
          <a:solidFill>
            <a:srgbClr val="00643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CME 466 Internet of Things</a:t>
            </a:r>
          </a:p>
        </p:txBody>
      </p:sp>
      <p:sp>
        <p:nvSpPr>
          <p:cNvPr id="9" name="Rounded Rectangle 8">
            <a:extLst>
              <a:ext uri="{FF2B5EF4-FFF2-40B4-BE49-F238E27FC236}">
                <a16:creationId xmlns:a16="http://schemas.microsoft.com/office/drawing/2014/main" id="{37A9AA53-2556-8761-8AE0-BDA581190BC1}"/>
              </a:ext>
            </a:extLst>
          </p:cNvPr>
          <p:cNvSpPr/>
          <p:nvPr/>
        </p:nvSpPr>
        <p:spPr>
          <a:xfrm>
            <a:off x="203514" y="353298"/>
            <a:ext cx="5340928" cy="540329"/>
          </a:xfrm>
          <a:prstGeom prst="roundRect">
            <a:avLst>
              <a:gd name="adj" fmla="val 0"/>
            </a:avLst>
          </a:prstGeom>
          <a:solidFill>
            <a:srgbClr val="00643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3600" dirty="0"/>
              <a:t>IoT Systems with ESP8266</a:t>
            </a:r>
          </a:p>
        </p:txBody>
      </p:sp>
      <p:pic>
        <p:nvPicPr>
          <p:cNvPr id="2" name="Picture 2" descr="University of Saskatchewan Logo PNG Transparent &amp; SVG Vector ...">
            <a:extLst>
              <a:ext uri="{FF2B5EF4-FFF2-40B4-BE49-F238E27FC236}">
                <a16:creationId xmlns:a16="http://schemas.microsoft.com/office/drawing/2014/main" id="{4C109977-4DD1-FD1D-F751-9F0F65CC49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3514" y="5791200"/>
            <a:ext cx="1066800" cy="1066800"/>
          </a:xfrm>
          <a:prstGeom prst="rect">
            <a:avLst/>
          </a:prstGeom>
          <a:noFill/>
          <a:extLst>
            <a:ext uri="{909E8E84-426E-40DD-AFC4-6F175D3DCCD1}">
              <a14:hiddenFill xmlns:a14="http://schemas.microsoft.com/office/drawing/2010/main">
                <a:solidFill>
                  <a:srgbClr val="FFFFFF"/>
                </a:solidFill>
              </a14:hiddenFill>
            </a:ext>
          </a:extLst>
        </p:spPr>
      </p:pic>
      <p:sp>
        <p:nvSpPr>
          <p:cNvPr id="4" name="Rounded Rectangle 3">
            <a:extLst>
              <a:ext uri="{FF2B5EF4-FFF2-40B4-BE49-F238E27FC236}">
                <a16:creationId xmlns:a16="http://schemas.microsoft.com/office/drawing/2014/main" id="{E6E7C91F-0425-5A37-41F5-BE98F2260C00}"/>
              </a:ext>
            </a:extLst>
          </p:cNvPr>
          <p:cNvSpPr/>
          <p:nvPr/>
        </p:nvSpPr>
        <p:spPr>
          <a:xfrm>
            <a:off x="5587688" y="353298"/>
            <a:ext cx="6400798" cy="540329"/>
          </a:xfrm>
          <a:prstGeom prst="roundRect">
            <a:avLst>
              <a:gd name="adj" fmla="val 0"/>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3600" dirty="0"/>
              <a:t>ESP cloud more</a:t>
            </a:r>
          </a:p>
        </p:txBody>
      </p:sp>
      <p:sp>
        <p:nvSpPr>
          <p:cNvPr id="3" name="Rounded Rectangle 8">
            <a:extLst>
              <a:ext uri="{FF2B5EF4-FFF2-40B4-BE49-F238E27FC236}">
                <a16:creationId xmlns:a16="http://schemas.microsoft.com/office/drawing/2014/main" id="{B0796DF8-AA48-FFDF-2B68-36A5AAB9FE72}"/>
              </a:ext>
            </a:extLst>
          </p:cNvPr>
          <p:cNvSpPr/>
          <p:nvPr/>
        </p:nvSpPr>
        <p:spPr>
          <a:xfrm>
            <a:off x="736914" y="1187810"/>
            <a:ext cx="4539754" cy="713503"/>
          </a:xfrm>
          <a:prstGeom prst="roundRect">
            <a:avLst>
              <a:gd name="adj" fmla="val 0"/>
            </a:avLst>
          </a:prstGeom>
          <a:solidFill>
            <a:srgbClr val="00643C"/>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3600" dirty="0" err="1"/>
              <a:t>esp</a:t>
            </a:r>
            <a:r>
              <a:rPr lang="en-US" sz="3600" dirty="0"/>
              <a:t> part</a:t>
            </a:r>
          </a:p>
        </p:txBody>
      </p:sp>
      <p:sp>
        <p:nvSpPr>
          <p:cNvPr id="5" name="Rounded Rectangle 8">
            <a:extLst>
              <a:ext uri="{FF2B5EF4-FFF2-40B4-BE49-F238E27FC236}">
                <a16:creationId xmlns:a16="http://schemas.microsoft.com/office/drawing/2014/main" id="{BEC90ACC-8866-61EB-7E28-E7C14F25B5D9}"/>
              </a:ext>
            </a:extLst>
          </p:cNvPr>
          <p:cNvSpPr/>
          <p:nvPr/>
        </p:nvSpPr>
        <p:spPr>
          <a:xfrm>
            <a:off x="7233827" y="1187809"/>
            <a:ext cx="4539754" cy="713503"/>
          </a:xfrm>
          <a:prstGeom prst="roundRect">
            <a:avLst>
              <a:gd name="adj" fmla="val 0"/>
            </a:avLst>
          </a:prstGeom>
          <a:solidFill>
            <a:srgbClr val="00643C"/>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3600" dirty="0"/>
              <a:t>Server part</a:t>
            </a:r>
          </a:p>
        </p:txBody>
      </p:sp>
      <p:pic>
        <p:nvPicPr>
          <p:cNvPr id="8" name="Picture 7">
            <a:extLst>
              <a:ext uri="{FF2B5EF4-FFF2-40B4-BE49-F238E27FC236}">
                <a16:creationId xmlns:a16="http://schemas.microsoft.com/office/drawing/2014/main" id="{BD1E5485-CCA1-A6BE-D820-E6070366EF52}"/>
              </a:ext>
            </a:extLst>
          </p:cNvPr>
          <p:cNvPicPr>
            <a:picLocks noChangeAspect="1"/>
          </p:cNvPicPr>
          <p:nvPr/>
        </p:nvPicPr>
        <p:blipFill>
          <a:blip r:embed="rId3"/>
          <a:stretch>
            <a:fillRect/>
          </a:stretch>
        </p:blipFill>
        <p:spPr>
          <a:xfrm>
            <a:off x="620891" y="4310726"/>
            <a:ext cx="4655777" cy="1421454"/>
          </a:xfrm>
          <a:prstGeom prst="rect">
            <a:avLst/>
          </a:prstGeom>
        </p:spPr>
      </p:pic>
      <p:pic>
        <p:nvPicPr>
          <p:cNvPr id="10" name="Picture 9">
            <a:extLst>
              <a:ext uri="{FF2B5EF4-FFF2-40B4-BE49-F238E27FC236}">
                <a16:creationId xmlns:a16="http://schemas.microsoft.com/office/drawing/2014/main" id="{D507E5C3-A3BA-F68E-39BD-861CA4D7923D}"/>
              </a:ext>
            </a:extLst>
          </p:cNvPr>
          <p:cNvPicPr>
            <a:picLocks noChangeAspect="1"/>
          </p:cNvPicPr>
          <p:nvPr/>
        </p:nvPicPr>
        <p:blipFill>
          <a:blip r:embed="rId4"/>
          <a:stretch>
            <a:fillRect/>
          </a:stretch>
        </p:blipFill>
        <p:spPr>
          <a:xfrm>
            <a:off x="5946302" y="4270764"/>
            <a:ext cx="2379411" cy="2147901"/>
          </a:xfrm>
          <a:prstGeom prst="rect">
            <a:avLst/>
          </a:prstGeom>
        </p:spPr>
      </p:pic>
      <p:sp>
        <p:nvSpPr>
          <p:cNvPr id="11" name="Rounded Rectangle 8">
            <a:extLst>
              <a:ext uri="{FF2B5EF4-FFF2-40B4-BE49-F238E27FC236}">
                <a16:creationId xmlns:a16="http://schemas.microsoft.com/office/drawing/2014/main" id="{36216374-F602-3EBA-7D54-CFC23DA489A7}"/>
              </a:ext>
            </a:extLst>
          </p:cNvPr>
          <p:cNvSpPr/>
          <p:nvPr/>
        </p:nvSpPr>
        <p:spPr>
          <a:xfrm>
            <a:off x="736914" y="2015513"/>
            <a:ext cx="4539754" cy="531761"/>
          </a:xfrm>
          <a:prstGeom prst="roundRect">
            <a:avLst>
              <a:gd name="adj" fmla="val 0"/>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r"/>
            <a:r>
              <a:rPr lang="en-US" sz="2000" dirty="0"/>
              <a:t>There are three files in this directory</a:t>
            </a:r>
          </a:p>
        </p:txBody>
      </p:sp>
      <p:sp>
        <p:nvSpPr>
          <p:cNvPr id="12" name="Rounded Rectangle 8">
            <a:extLst>
              <a:ext uri="{FF2B5EF4-FFF2-40B4-BE49-F238E27FC236}">
                <a16:creationId xmlns:a16="http://schemas.microsoft.com/office/drawing/2014/main" id="{FF97F4B3-140D-9F9C-2534-76F71000C7D6}"/>
              </a:ext>
            </a:extLst>
          </p:cNvPr>
          <p:cNvSpPr/>
          <p:nvPr/>
        </p:nvSpPr>
        <p:spPr>
          <a:xfrm>
            <a:off x="1828800" y="2649458"/>
            <a:ext cx="3447868" cy="377950"/>
          </a:xfrm>
          <a:prstGeom prst="roundRect">
            <a:avLst>
              <a:gd name="adj" fmla="val 0"/>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r"/>
            <a:r>
              <a:rPr lang="en-US" sz="2000" dirty="0" err="1"/>
              <a:t>espCloud.ino</a:t>
            </a:r>
            <a:endParaRPr lang="en-US" sz="2000" dirty="0"/>
          </a:p>
        </p:txBody>
      </p:sp>
      <p:sp>
        <p:nvSpPr>
          <p:cNvPr id="13" name="Rounded Rectangle 8">
            <a:extLst>
              <a:ext uri="{FF2B5EF4-FFF2-40B4-BE49-F238E27FC236}">
                <a16:creationId xmlns:a16="http://schemas.microsoft.com/office/drawing/2014/main" id="{7B78E1EB-2DD5-B8B1-4631-606A7DA44CCE}"/>
              </a:ext>
            </a:extLst>
          </p:cNvPr>
          <p:cNvSpPr/>
          <p:nvPr/>
        </p:nvSpPr>
        <p:spPr>
          <a:xfrm>
            <a:off x="1828800" y="3133701"/>
            <a:ext cx="3447868" cy="377950"/>
          </a:xfrm>
          <a:prstGeom prst="roundRect">
            <a:avLst>
              <a:gd name="adj" fmla="val 0"/>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r"/>
            <a:r>
              <a:rPr lang="en-US" sz="2000" dirty="0" err="1"/>
              <a:t>SensorData.h</a:t>
            </a:r>
            <a:endParaRPr lang="en-US" sz="2000" dirty="0"/>
          </a:p>
        </p:txBody>
      </p:sp>
      <p:sp>
        <p:nvSpPr>
          <p:cNvPr id="14" name="Rounded Rectangle 8">
            <a:extLst>
              <a:ext uri="{FF2B5EF4-FFF2-40B4-BE49-F238E27FC236}">
                <a16:creationId xmlns:a16="http://schemas.microsoft.com/office/drawing/2014/main" id="{CE9FFD2A-6A87-4F35-9824-0244E4E6AF18}"/>
              </a:ext>
            </a:extLst>
          </p:cNvPr>
          <p:cNvSpPr/>
          <p:nvPr/>
        </p:nvSpPr>
        <p:spPr>
          <a:xfrm>
            <a:off x="1828800" y="3637508"/>
            <a:ext cx="3447868" cy="377950"/>
          </a:xfrm>
          <a:prstGeom prst="roundRect">
            <a:avLst>
              <a:gd name="adj" fmla="val 0"/>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r"/>
            <a:r>
              <a:rPr lang="en-US" sz="2000" dirty="0" err="1"/>
              <a:t>SensorData.cpp</a:t>
            </a:r>
            <a:endParaRPr lang="en-US" sz="2000" dirty="0"/>
          </a:p>
        </p:txBody>
      </p:sp>
      <p:sp>
        <p:nvSpPr>
          <p:cNvPr id="15" name="Rounded Rectangle 8">
            <a:extLst>
              <a:ext uri="{FF2B5EF4-FFF2-40B4-BE49-F238E27FC236}">
                <a16:creationId xmlns:a16="http://schemas.microsoft.com/office/drawing/2014/main" id="{54D9DD53-5D15-42A1-0507-34B3BD3E8248}"/>
              </a:ext>
            </a:extLst>
          </p:cNvPr>
          <p:cNvSpPr/>
          <p:nvPr/>
        </p:nvSpPr>
        <p:spPr>
          <a:xfrm>
            <a:off x="7233827" y="2030374"/>
            <a:ext cx="4539754" cy="531761"/>
          </a:xfrm>
          <a:prstGeom prst="roundRect">
            <a:avLst>
              <a:gd name="adj" fmla="val 0"/>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r"/>
            <a:r>
              <a:rPr lang="en-US" sz="2000" dirty="0"/>
              <a:t>There are four files in this directory</a:t>
            </a:r>
          </a:p>
        </p:txBody>
      </p:sp>
      <p:sp>
        <p:nvSpPr>
          <p:cNvPr id="16" name="Rounded Rectangle 8">
            <a:extLst>
              <a:ext uri="{FF2B5EF4-FFF2-40B4-BE49-F238E27FC236}">
                <a16:creationId xmlns:a16="http://schemas.microsoft.com/office/drawing/2014/main" id="{4482C168-5A82-8C3D-E714-8D663944B365}"/>
              </a:ext>
            </a:extLst>
          </p:cNvPr>
          <p:cNvSpPr/>
          <p:nvPr/>
        </p:nvSpPr>
        <p:spPr>
          <a:xfrm>
            <a:off x="8325713" y="2664319"/>
            <a:ext cx="3447868" cy="377950"/>
          </a:xfrm>
          <a:prstGeom prst="roundRect">
            <a:avLst>
              <a:gd name="adj" fmla="val 0"/>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r"/>
            <a:r>
              <a:rPr lang="en-US" sz="2000" dirty="0" err="1"/>
              <a:t>get_local_ip.py</a:t>
            </a:r>
            <a:endParaRPr lang="en-US" sz="2000" dirty="0"/>
          </a:p>
        </p:txBody>
      </p:sp>
      <p:sp>
        <p:nvSpPr>
          <p:cNvPr id="17" name="Rounded Rectangle 8">
            <a:extLst>
              <a:ext uri="{FF2B5EF4-FFF2-40B4-BE49-F238E27FC236}">
                <a16:creationId xmlns:a16="http://schemas.microsoft.com/office/drawing/2014/main" id="{D6BA964B-48C0-E303-35AC-8C2C1BAEEA14}"/>
              </a:ext>
            </a:extLst>
          </p:cNvPr>
          <p:cNvSpPr/>
          <p:nvPr/>
        </p:nvSpPr>
        <p:spPr>
          <a:xfrm>
            <a:off x="8325713" y="3148562"/>
            <a:ext cx="3447868" cy="377950"/>
          </a:xfrm>
          <a:prstGeom prst="roundRect">
            <a:avLst>
              <a:gd name="adj" fmla="val 0"/>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r"/>
            <a:r>
              <a:rPr lang="en-US" sz="2000" dirty="0" err="1"/>
              <a:t>espCloudApp.py</a:t>
            </a:r>
            <a:endParaRPr lang="en-US" sz="2000" dirty="0"/>
          </a:p>
        </p:txBody>
      </p:sp>
      <p:sp>
        <p:nvSpPr>
          <p:cNvPr id="18" name="Rounded Rectangle 8">
            <a:extLst>
              <a:ext uri="{FF2B5EF4-FFF2-40B4-BE49-F238E27FC236}">
                <a16:creationId xmlns:a16="http://schemas.microsoft.com/office/drawing/2014/main" id="{0F4B8C25-1FB6-E990-2345-9170FE9934AF}"/>
              </a:ext>
            </a:extLst>
          </p:cNvPr>
          <p:cNvSpPr/>
          <p:nvPr/>
        </p:nvSpPr>
        <p:spPr>
          <a:xfrm>
            <a:off x="8325713" y="3652369"/>
            <a:ext cx="3447868" cy="377950"/>
          </a:xfrm>
          <a:prstGeom prst="roundRect">
            <a:avLst>
              <a:gd name="adj" fmla="val 0"/>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r"/>
            <a:r>
              <a:rPr lang="en-US" sz="2000" dirty="0"/>
              <a:t>templates/</a:t>
            </a:r>
            <a:r>
              <a:rPr lang="en-US" sz="2000" dirty="0" err="1"/>
              <a:t>node.html</a:t>
            </a:r>
            <a:endParaRPr lang="en-US" sz="2000" dirty="0"/>
          </a:p>
        </p:txBody>
      </p:sp>
      <p:sp>
        <p:nvSpPr>
          <p:cNvPr id="19" name="Rounded Rectangle 8">
            <a:extLst>
              <a:ext uri="{FF2B5EF4-FFF2-40B4-BE49-F238E27FC236}">
                <a16:creationId xmlns:a16="http://schemas.microsoft.com/office/drawing/2014/main" id="{B13FF396-A17B-E696-6180-142F376F6AC8}"/>
              </a:ext>
            </a:extLst>
          </p:cNvPr>
          <p:cNvSpPr/>
          <p:nvPr/>
        </p:nvSpPr>
        <p:spPr>
          <a:xfrm>
            <a:off x="8338490" y="4096213"/>
            <a:ext cx="3447868" cy="377950"/>
          </a:xfrm>
          <a:prstGeom prst="roundRect">
            <a:avLst>
              <a:gd name="adj" fmla="val 0"/>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r"/>
            <a:r>
              <a:rPr lang="en-US" sz="2000" dirty="0"/>
              <a:t>static/</a:t>
            </a:r>
            <a:r>
              <a:rPr lang="en-US" sz="2000" dirty="0" err="1"/>
              <a:t>style.css</a:t>
            </a:r>
            <a:endParaRPr lang="en-US" sz="2000" dirty="0"/>
          </a:p>
        </p:txBody>
      </p:sp>
      <p:sp>
        <p:nvSpPr>
          <p:cNvPr id="21" name="Rounded Rectangle 20">
            <a:extLst>
              <a:ext uri="{FF2B5EF4-FFF2-40B4-BE49-F238E27FC236}">
                <a16:creationId xmlns:a16="http://schemas.microsoft.com/office/drawing/2014/main" id="{2F1B6626-5F9E-C106-0D71-151666A97066}"/>
              </a:ext>
            </a:extLst>
          </p:cNvPr>
          <p:cNvSpPr/>
          <p:nvPr/>
        </p:nvSpPr>
        <p:spPr>
          <a:xfrm>
            <a:off x="11357112" y="6221325"/>
            <a:ext cx="834888" cy="653570"/>
          </a:xfrm>
          <a:prstGeom prst="roundRect">
            <a:avLst>
              <a:gd name="adj" fmla="val 50000"/>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3200" dirty="0"/>
              <a:t>18</a:t>
            </a:r>
          </a:p>
        </p:txBody>
      </p:sp>
    </p:spTree>
    <p:extLst>
      <p:ext uri="{BB962C8B-B14F-4D97-AF65-F5344CB8AC3E}">
        <p14:creationId xmlns:p14="http://schemas.microsoft.com/office/powerpoint/2010/main" val="21032614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5F2CF5-465B-F0C6-380C-FE7F0E957977}"/>
            </a:ext>
          </a:extLst>
        </p:cNvPr>
        <p:cNvGrpSpPr/>
        <p:nvPr/>
      </p:nvGrpSpPr>
      <p:grpSpPr>
        <a:xfrm>
          <a:off x="0" y="0"/>
          <a:ext cx="0" cy="0"/>
          <a:chOff x="0" y="0"/>
          <a:chExt cx="0" cy="0"/>
        </a:xfrm>
      </p:grpSpPr>
      <p:sp>
        <p:nvSpPr>
          <p:cNvPr id="6" name="Rounded Rectangle 5">
            <a:extLst>
              <a:ext uri="{FF2B5EF4-FFF2-40B4-BE49-F238E27FC236}">
                <a16:creationId xmlns:a16="http://schemas.microsoft.com/office/drawing/2014/main" id="{6A373BDD-155D-62DC-7E6A-5D6C444D79B4}"/>
              </a:ext>
            </a:extLst>
          </p:cNvPr>
          <p:cNvSpPr/>
          <p:nvPr/>
        </p:nvSpPr>
        <p:spPr>
          <a:xfrm>
            <a:off x="0" y="0"/>
            <a:ext cx="12192000" cy="318656"/>
          </a:xfrm>
          <a:prstGeom prst="roundRect">
            <a:avLst>
              <a:gd name="adj" fmla="val 0"/>
            </a:avLst>
          </a:prstGeom>
          <a:solidFill>
            <a:srgbClr val="00643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1649EE91-1AA4-4E21-C1FD-9899AF64E9EB}"/>
              </a:ext>
            </a:extLst>
          </p:cNvPr>
          <p:cNvSpPr/>
          <p:nvPr/>
        </p:nvSpPr>
        <p:spPr>
          <a:xfrm>
            <a:off x="0" y="6539345"/>
            <a:ext cx="12192000" cy="318655"/>
          </a:xfrm>
          <a:prstGeom prst="roundRect">
            <a:avLst>
              <a:gd name="adj" fmla="val 0"/>
            </a:avLst>
          </a:prstGeom>
          <a:solidFill>
            <a:srgbClr val="00643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CME 466 Internet of Things</a:t>
            </a:r>
          </a:p>
        </p:txBody>
      </p:sp>
      <p:sp>
        <p:nvSpPr>
          <p:cNvPr id="9" name="Rounded Rectangle 8">
            <a:extLst>
              <a:ext uri="{FF2B5EF4-FFF2-40B4-BE49-F238E27FC236}">
                <a16:creationId xmlns:a16="http://schemas.microsoft.com/office/drawing/2014/main" id="{56A26535-FE24-C7AB-EA21-0321E50CA330}"/>
              </a:ext>
            </a:extLst>
          </p:cNvPr>
          <p:cNvSpPr/>
          <p:nvPr/>
        </p:nvSpPr>
        <p:spPr>
          <a:xfrm>
            <a:off x="325581" y="526472"/>
            <a:ext cx="2207757" cy="734290"/>
          </a:xfrm>
          <a:prstGeom prst="roundRect">
            <a:avLst>
              <a:gd name="adj" fmla="val 0"/>
            </a:avLst>
          </a:prstGeom>
          <a:solidFill>
            <a:srgbClr val="00643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3600" dirty="0"/>
              <a:t>Contents</a:t>
            </a:r>
          </a:p>
        </p:txBody>
      </p:sp>
      <p:pic>
        <p:nvPicPr>
          <p:cNvPr id="2" name="Picture 2" descr="University of Saskatchewan Logo PNG Transparent &amp; SVG Vector ...">
            <a:extLst>
              <a:ext uri="{FF2B5EF4-FFF2-40B4-BE49-F238E27FC236}">
                <a16:creationId xmlns:a16="http://schemas.microsoft.com/office/drawing/2014/main" id="{F18D42CA-2971-78A7-E96C-C13C6AC1A5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3514" y="5791200"/>
            <a:ext cx="1066800" cy="1066800"/>
          </a:xfrm>
          <a:prstGeom prst="rect">
            <a:avLst/>
          </a:prstGeom>
          <a:noFill/>
          <a:extLst>
            <a:ext uri="{909E8E84-426E-40DD-AFC4-6F175D3DCCD1}">
              <a14:hiddenFill xmlns:a14="http://schemas.microsoft.com/office/drawing/2010/main">
                <a:solidFill>
                  <a:srgbClr val="FFFFFF"/>
                </a:solidFill>
              </a14:hiddenFill>
            </a:ext>
          </a:extLst>
        </p:spPr>
      </p:pic>
      <p:sp>
        <p:nvSpPr>
          <p:cNvPr id="4" name="Rounded Rectangle 3">
            <a:extLst>
              <a:ext uri="{FF2B5EF4-FFF2-40B4-BE49-F238E27FC236}">
                <a16:creationId xmlns:a16="http://schemas.microsoft.com/office/drawing/2014/main" id="{FAE62232-A9E0-4455-41C0-E64992B58465}"/>
              </a:ext>
            </a:extLst>
          </p:cNvPr>
          <p:cNvSpPr/>
          <p:nvPr/>
        </p:nvSpPr>
        <p:spPr>
          <a:xfrm>
            <a:off x="3539835" y="1482440"/>
            <a:ext cx="8125691" cy="526467"/>
          </a:xfrm>
          <a:prstGeom prst="roundRect">
            <a:avLst>
              <a:gd name="adj" fmla="val 0"/>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3600" dirty="0"/>
              <a:t>Getting Started with ESP8266</a:t>
            </a:r>
          </a:p>
        </p:txBody>
      </p:sp>
      <p:sp>
        <p:nvSpPr>
          <p:cNvPr id="5" name="Rounded Rectangle 4">
            <a:extLst>
              <a:ext uri="{FF2B5EF4-FFF2-40B4-BE49-F238E27FC236}">
                <a16:creationId xmlns:a16="http://schemas.microsoft.com/office/drawing/2014/main" id="{D2D3FBA0-0E02-38AE-9C6E-8325850FD0AA}"/>
              </a:ext>
            </a:extLst>
          </p:cNvPr>
          <p:cNvSpPr/>
          <p:nvPr/>
        </p:nvSpPr>
        <p:spPr>
          <a:xfrm>
            <a:off x="3539835" y="2161312"/>
            <a:ext cx="8125691" cy="526467"/>
          </a:xfrm>
          <a:prstGeom prst="roundRect">
            <a:avLst>
              <a:gd name="adj" fmla="val 0"/>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3600" dirty="0"/>
              <a:t>Reading data from DHT22</a:t>
            </a:r>
          </a:p>
        </p:txBody>
      </p:sp>
      <p:sp>
        <p:nvSpPr>
          <p:cNvPr id="8" name="Rounded Rectangle 7">
            <a:extLst>
              <a:ext uri="{FF2B5EF4-FFF2-40B4-BE49-F238E27FC236}">
                <a16:creationId xmlns:a16="http://schemas.microsoft.com/office/drawing/2014/main" id="{33594BC7-A487-01D8-7391-2B6C1C506498}"/>
              </a:ext>
            </a:extLst>
          </p:cNvPr>
          <p:cNvSpPr/>
          <p:nvPr/>
        </p:nvSpPr>
        <p:spPr>
          <a:xfrm>
            <a:off x="3539835" y="2881754"/>
            <a:ext cx="8125691" cy="526467"/>
          </a:xfrm>
          <a:prstGeom prst="roundRect">
            <a:avLst>
              <a:gd name="adj" fmla="val 0"/>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3600" dirty="0"/>
              <a:t>Connecting with Internet</a:t>
            </a:r>
          </a:p>
        </p:txBody>
      </p:sp>
      <p:sp>
        <p:nvSpPr>
          <p:cNvPr id="10" name="Rounded Rectangle 9">
            <a:extLst>
              <a:ext uri="{FF2B5EF4-FFF2-40B4-BE49-F238E27FC236}">
                <a16:creationId xmlns:a16="http://schemas.microsoft.com/office/drawing/2014/main" id="{DE811B01-4525-0EAA-B3B6-5ACC4AB1F58C}"/>
              </a:ext>
            </a:extLst>
          </p:cNvPr>
          <p:cNvSpPr/>
          <p:nvPr/>
        </p:nvSpPr>
        <p:spPr>
          <a:xfrm>
            <a:off x="3539835" y="3629899"/>
            <a:ext cx="8125691" cy="526467"/>
          </a:xfrm>
          <a:prstGeom prst="roundRect">
            <a:avLst>
              <a:gd name="adj" fmla="val 0"/>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3600" dirty="0"/>
              <a:t>IoT with Access Point[On Device IoT]</a:t>
            </a:r>
          </a:p>
        </p:txBody>
      </p:sp>
      <p:sp>
        <p:nvSpPr>
          <p:cNvPr id="11" name="Rounded Rectangle 10">
            <a:extLst>
              <a:ext uri="{FF2B5EF4-FFF2-40B4-BE49-F238E27FC236}">
                <a16:creationId xmlns:a16="http://schemas.microsoft.com/office/drawing/2014/main" id="{A1A24E3A-162D-7377-3196-CD9B57B376B1}"/>
              </a:ext>
            </a:extLst>
          </p:cNvPr>
          <p:cNvSpPr/>
          <p:nvPr/>
        </p:nvSpPr>
        <p:spPr>
          <a:xfrm>
            <a:off x="3539835" y="4336479"/>
            <a:ext cx="8125691" cy="526467"/>
          </a:xfrm>
          <a:prstGeom prst="roundRect">
            <a:avLst>
              <a:gd name="adj" fmla="val 0"/>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3600" dirty="0"/>
              <a:t>IoT with Station Mode[Local IoT]</a:t>
            </a:r>
          </a:p>
        </p:txBody>
      </p:sp>
      <p:sp>
        <p:nvSpPr>
          <p:cNvPr id="12" name="Rounded Rectangle 11">
            <a:extLst>
              <a:ext uri="{FF2B5EF4-FFF2-40B4-BE49-F238E27FC236}">
                <a16:creationId xmlns:a16="http://schemas.microsoft.com/office/drawing/2014/main" id="{E87401A7-DB8A-7AC4-234D-0C41941DA503}"/>
              </a:ext>
            </a:extLst>
          </p:cNvPr>
          <p:cNvSpPr/>
          <p:nvPr/>
        </p:nvSpPr>
        <p:spPr>
          <a:xfrm>
            <a:off x="3539835" y="5140031"/>
            <a:ext cx="8125691" cy="526467"/>
          </a:xfrm>
          <a:prstGeom prst="roundRect">
            <a:avLst>
              <a:gd name="adj" fmla="val 0"/>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3600" dirty="0"/>
              <a:t>IoT with cloud server [Cloud IoT]</a:t>
            </a:r>
          </a:p>
        </p:txBody>
      </p:sp>
      <p:sp>
        <p:nvSpPr>
          <p:cNvPr id="3" name="Rounded Rectangle 3">
            <a:extLst>
              <a:ext uri="{FF2B5EF4-FFF2-40B4-BE49-F238E27FC236}">
                <a16:creationId xmlns:a16="http://schemas.microsoft.com/office/drawing/2014/main" id="{37207137-BA89-424F-67AB-11B3B542747B}"/>
              </a:ext>
            </a:extLst>
          </p:cNvPr>
          <p:cNvSpPr/>
          <p:nvPr/>
        </p:nvSpPr>
        <p:spPr>
          <a:xfrm>
            <a:off x="3539834" y="810504"/>
            <a:ext cx="8125691" cy="526467"/>
          </a:xfrm>
          <a:prstGeom prst="roundRect">
            <a:avLst>
              <a:gd name="adj" fmla="val 0"/>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3600" dirty="0"/>
              <a:t>Problem Statement</a:t>
            </a:r>
          </a:p>
        </p:txBody>
      </p:sp>
      <p:sp>
        <p:nvSpPr>
          <p:cNvPr id="13" name="Rounded Rectangle 12">
            <a:extLst>
              <a:ext uri="{FF2B5EF4-FFF2-40B4-BE49-F238E27FC236}">
                <a16:creationId xmlns:a16="http://schemas.microsoft.com/office/drawing/2014/main" id="{F1D67175-212D-E695-C078-1D60B75E0C96}"/>
              </a:ext>
            </a:extLst>
          </p:cNvPr>
          <p:cNvSpPr/>
          <p:nvPr/>
        </p:nvSpPr>
        <p:spPr>
          <a:xfrm>
            <a:off x="11378885" y="6212560"/>
            <a:ext cx="834888" cy="653570"/>
          </a:xfrm>
          <a:prstGeom prst="roundRect">
            <a:avLst>
              <a:gd name="adj" fmla="val 50000"/>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3600" dirty="0"/>
              <a:t>1</a:t>
            </a:r>
          </a:p>
        </p:txBody>
      </p:sp>
    </p:spTree>
    <p:extLst>
      <p:ext uri="{BB962C8B-B14F-4D97-AF65-F5344CB8AC3E}">
        <p14:creationId xmlns:p14="http://schemas.microsoft.com/office/powerpoint/2010/main" val="10625353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C3EDA0-8132-1F09-B64E-98C8439CC315}"/>
            </a:ext>
          </a:extLst>
        </p:cNvPr>
        <p:cNvGrpSpPr/>
        <p:nvPr/>
      </p:nvGrpSpPr>
      <p:grpSpPr>
        <a:xfrm>
          <a:off x="0" y="0"/>
          <a:ext cx="0" cy="0"/>
          <a:chOff x="0" y="0"/>
          <a:chExt cx="0" cy="0"/>
        </a:xfrm>
      </p:grpSpPr>
      <p:sp>
        <p:nvSpPr>
          <p:cNvPr id="6" name="Rounded Rectangle 5">
            <a:extLst>
              <a:ext uri="{FF2B5EF4-FFF2-40B4-BE49-F238E27FC236}">
                <a16:creationId xmlns:a16="http://schemas.microsoft.com/office/drawing/2014/main" id="{E15A520B-A72E-D683-6A46-8BCAF0DF9CCF}"/>
              </a:ext>
            </a:extLst>
          </p:cNvPr>
          <p:cNvSpPr/>
          <p:nvPr/>
        </p:nvSpPr>
        <p:spPr>
          <a:xfrm>
            <a:off x="0" y="0"/>
            <a:ext cx="12192000" cy="318656"/>
          </a:xfrm>
          <a:prstGeom prst="roundRect">
            <a:avLst>
              <a:gd name="adj" fmla="val 0"/>
            </a:avLst>
          </a:prstGeom>
          <a:solidFill>
            <a:srgbClr val="00643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C26BC438-0A60-D8AB-6A22-6B3EFAEF98AE}"/>
              </a:ext>
            </a:extLst>
          </p:cNvPr>
          <p:cNvSpPr/>
          <p:nvPr/>
        </p:nvSpPr>
        <p:spPr>
          <a:xfrm>
            <a:off x="0" y="6539345"/>
            <a:ext cx="12192000" cy="318655"/>
          </a:xfrm>
          <a:prstGeom prst="roundRect">
            <a:avLst>
              <a:gd name="adj" fmla="val 0"/>
            </a:avLst>
          </a:prstGeom>
          <a:solidFill>
            <a:srgbClr val="00643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CME 466 Internet of Things</a:t>
            </a:r>
          </a:p>
        </p:txBody>
      </p:sp>
      <p:sp>
        <p:nvSpPr>
          <p:cNvPr id="9" name="Rounded Rectangle 8">
            <a:extLst>
              <a:ext uri="{FF2B5EF4-FFF2-40B4-BE49-F238E27FC236}">
                <a16:creationId xmlns:a16="http://schemas.microsoft.com/office/drawing/2014/main" id="{B8FF50FB-8955-D8D5-ED06-C847161355AC}"/>
              </a:ext>
            </a:extLst>
          </p:cNvPr>
          <p:cNvSpPr/>
          <p:nvPr/>
        </p:nvSpPr>
        <p:spPr>
          <a:xfrm>
            <a:off x="203514" y="353298"/>
            <a:ext cx="5340928" cy="540329"/>
          </a:xfrm>
          <a:prstGeom prst="roundRect">
            <a:avLst>
              <a:gd name="adj" fmla="val 0"/>
            </a:avLst>
          </a:prstGeom>
          <a:solidFill>
            <a:srgbClr val="00643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3600" dirty="0"/>
              <a:t>IoT Systems with ESP8266</a:t>
            </a:r>
          </a:p>
        </p:txBody>
      </p:sp>
      <p:pic>
        <p:nvPicPr>
          <p:cNvPr id="2" name="Picture 2" descr="University of Saskatchewan Logo PNG Transparent &amp; SVG Vector ...">
            <a:extLst>
              <a:ext uri="{FF2B5EF4-FFF2-40B4-BE49-F238E27FC236}">
                <a16:creationId xmlns:a16="http://schemas.microsoft.com/office/drawing/2014/main" id="{ECF70B8A-E9FD-1B34-6047-CB77BD74F5A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3514" y="5791200"/>
            <a:ext cx="1066800" cy="1066800"/>
          </a:xfrm>
          <a:prstGeom prst="rect">
            <a:avLst/>
          </a:prstGeom>
          <a:noFill/>
          <a:extLst>
            <a:ext uri="{909E8E84-426E-40DD-AFC4-6F175D3DCCD1}">
              <a14:hiddenFill xmlns:a14="http://schemas.microsoft.com/office/drawing/2010/main">
                <a:solidFill>
                  <a:srgbClr val="FFFFFF"/>
                </a:solidFill>
              </a14:hiddenFill>
            </a:ext>
          </a:extLst>
        </p:spPr>
      </p:pic>
      <p:sp>
        <p:nvSpPr>
          <p:cNvPr id="4" name="Rounded Rectangle 3">
            <a:extLst>
              <a:ext uri="{FF2B5EF4-FFF2-40B4-BE49-F238E27FC236}">
                <a16:creationId xmlns:a16="http://schemas.microsoft.com/office/drawing/2014/main" id="{1AF785FE-2457-41CA-C72E-009CF6C9019F}"/>
              </a:ext>
            </a:extLst>
          </p:cNvPr>
          <p:cNvSpPr/>
          <p:nvPr/>
        </p:nvSpPr>
        <p:spPr>
          <a:xfrm>
            <a:off x="5587688" y="353298"/>
            <a:ext cx="6400798" cy="540329"/>
          </a:xfrm>
          <a:prstGeom prst="roundRect">
            <a:avLst>
              <a:gd name="adj" fmla="val 0"/>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3600" dirty="0"/>
              <a:t>ESP cloud more</a:t>
            </a:r>
          </a:p>
        </p:txBody>
      </p:sp>
      <p:sp>
        <p:nvSpPr>
          <p:cNvPr id="11" name="Rounded Rectangle 8">
            <a:extLst>
              <a:ext uri="{FF2B5EF4-FFF2-40B4-BE49-F238E27FC236}">
                <a16:creationId xmlns:a16="http://schemas.microsoft.com/office/drawing/2014/main" id="{E463A015-3410-FCF9-543F-88A242C47071}"/>
              </a:ext>
            </a:extLst>
          </p:cNvPr>
          <p:cNvSpPr/>
          <p:nvPr/>
        </p:nvSpPr>
        <p:spPr>
          <a:xfrm>
            <a:off x="1963765" y="4864053"/>
            <a:ext cx="9300581" cy="531761"/>
          </a:xfrm>
          <a:prstGeom prst="roundRect">
            <a:avLst>
              <a:gd name="adj" fmla="val 0"/>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r>
              <a:rPr lang="en-US" sz="2000" dirty="0"/>
              <a:t>6. Browse from a device on same network: http://127.0.0.1:5000/node/</a:t>
            </a:r>
            <a:r>
              <a:rPr lang="en-US" sz="2000" dirty="0" err="1"/>
              <a:t>chipID</a:t>
            </a:r>
            <a:endParaRPr lang="en-US" sz="2000" dirty="0"/>
          </a:p>
        </p:txBody>
      </p:sp>
      <p:sp>
        <p:nvSpPr>
          <p:cNvPr id="12" name="Rounded Rectangle 8">
            <a:extLst>
              <a:ext uri="{FF2B5EF4-FFF2-40B4-BE49-F238E27FC236}">
                <a16:creationId xmlns:a16="http://schemas.microsoft.com/office/drawing/2014/main" id="{E6399BD6-59F5-AD55-9DE5-D873E6A79FB6}"/>
              </a:ext>
            </a:extLst>
          </p:cNvPr>
          <p:cNvSpPr/>
          <p:nvPr/>
        </p:nvSpPr>
        <p:spPr>
          <a:xfrm>
            <a:off x="1963766" y="1833166"/>
            <a:ext cx="9300587" cy="673709"/>
          </a:xfrm>
          <a:prstGeom prst="roundRect">
            <a:avLst>
              <a:gd name="adj" fmla="val 0"/>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r>
              <a:rPr lang="en-US" sz="2000" dirty="0"/>
              <a:t>2. Replace </a:t>
            </a:r>
            <a:r>
              <a:rPr lang="en-US" sz="2000" dirty="0" err="1"/>
              <a:t>serverIP</a:t>
            </a:r>
            <a:r>
              <a:rPr lang="en-US" sz="2000" dirty="0"/>
              <a:t> here in </a:t>
            </a:r>
            <a:r>
              <a:rPr lang="en-US" sz="2000" dirty="0" err="1"/>
              <a:t>espCloud.ino</a:t>
            </a:r>
            <a:r>
              <a:rPr lang="en-US" sz="2000" dirty="0"/>
              <a:t>:</a:t>
            </a:r>
          </a:p>
          <a:p>
            <a:r>
              <a:rPr lang="en-US" sz="2000" dirty="0"/>
              <a:t>const char* </a:t>
            </a:r>
            <a:r>
              <a:rPr lang="en-US" sz="2000" dirty="0" err="1"/>
              <a:t>serverIP</a:t>
            </a:r>
            <a:r>
              <a:rPr lang="en-US" sz="2000" dirty="0"/>
              <a:t> = "10.0.0.181"; </a:t>
            </a:r>
          </a:p>
        </p:txBody>
      </p:sp>
      <p:sp>
        <p:nvSpPr>
          <p:cNvPr id="13" name="Rounded Rectangle 8">
            <a:extLst>
              <a:ext uri="{FF2B5EF4-FFF2-40B4-BE49-F238E27FC236}">
                <a16:creationId xmlns:a16="http://schemas.microsoft.com/office/drawing/2014/main" id="{EBA307CC-00DB-59C2-8879-267B48F62EE8}"/>
              </a:ext>
            </a:extLst>
          </p:cNvPr>
          <p:cNvSpPr/>
          <p:nvPr/>
        </p:nvSpPr>
        <p:spPr>
          <a:xfrm>
            <a:off x="1963766" y="2730492"/>
            <a:ext cx="9300584" cy="511506"/>
          </a:xfrm>
          <a:prstGeom prst="roundRect">
            <a:avLst>
              <a:gd name="adj" fmla="val 0"/>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r>
              <a:rPr lang="en-US" sz="2000" dirty="0"/>
              <a:t>3. Connect HW with computer and load Arduino code</a:t>
            </a:r>
          </a:p>
        </p:txBody>
      </p:sp>
      <p:sp>
        <p:nvSpPr>
          <p:cNvPr id="16" name="Rounded Rectangle 8">
            <a:extLst>
              <a:ext uri="{FF2B5EF4-FFF2-40B4-BE49-F238E27FC236}">
                <a16:creationId xmlns:a16="http://schemas.microsoft.com/office/drawing/2014/main" id="{0A72D4DC-735B-6D46-9845-9FC20F869F57}"/>
              </a:ext>
            </a:extLst>
          </p:cNvPr>
          <p:cNvSpPr/>
          <p:nvPr/>
        </p:nvSpPr>
        <p:spPr>
          <a:xfrm>
            <a:off x="1963767" y="1231599"/>
            <a:ext cx="9300584" cy="377950"/>
          </a:xfrm>
          <a:prstGeom prst="roundRect">
            <a:avLst>
              <a:gd name="adj" fmla="val 0"/>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r>
              <a:rPr lang="en-US" sz="2000" dirty="0"/>
              <a:t>1. Run “</a:t>
            </a:r>
            <a:r>
              <a:rPr lang="en-US" sz="2000" dirty="0" err="1"/>
              <a:t>get_local_ip.py</a:t>
            </a:r>
            <a:r>
              <a:rPr lang="en-US" sz="2000" dirty="0"/>
              <a:t>” and get your IP in the terminal, let say it is 10.0.0.181</a:t>
            </a:r>
          </a:p>
        </p:txBody>
      </p:sp>
      <p:sp>
        <p:nvSpPr>
          <p:cNvPr id="17" name="Rounded Rectangle 8">
            <a:extLst>
              <a:ext uri="{FF2B5EF4-FFF2-40B4-BE49-F238E27FC236}">
                <a16:creationId xmlns:a16="http://schemas.microsoft.com/office/drawing/2014/main" id="{A0F60CF2-F288-5C60-5B56-717130E284E4}"/>
              </a:ext>
            </a:extLst>
          </p:cNvPr>
          <p:cNvSpPr/>
          <p:nvPr/>
        </p:nvSpPr>
        <p:spPr>
          <a:xfrm>
            <a:off x="1963768" y="3465615"/>
            <a:ext cx="9300580" cy="573254"/>
          </a:xfrm>
          <a:prstGeom prst="roundRect">
            <a:avLst>
              <a:gd name="adj" fmla="val 0"/>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r>
              <a:rPr lang="en-US" sz="2000" dirty="0"/>
              <a:t>4. Note the link you are supposed to browse along with chip ID from the serial terminal: http://127.0.0.1:5000/node/</a:t>
            </a:r>
            <a:r>
              <a:rPr lang="en-US" sz="2000" dirty="0" err="1"/>
              <a:t>chipID</a:t>
            </a:r>
            <a:r>
              <a:rPr lang="en-US" sz="2000" dirty="0"/>
              <a:t>  or http://10.0.0.181:5000/node/</a:t>
            </a:r>
            <a:r>
              <a:rPr lang="en-US" sz="2000" dirty="0" err="1"/>
              <a:t>chipID</a:t>
            </a:r>
            <a:endParaRPr lang="en-US" sz="2000" dirty="0"/>
          </a:p>
        </p:txBody>
      </p:sp>
      <p:sp>
        <p:nvSpPr>
          <p:cNvPr id="20" name="Rounded Rectangle 8">
            <a:extLst>
              <a:ext uri="{FF2B5EF4-FFF2-40B4-BE49-F238E27FC236}">
                <a16:creationId xmlns:a16="http://schemas.microsoft.com/office/drawing/2014/main" id="{333D8D32-7587-3370-75CB-39082247750F}"/>
              </a:ext>
            </a:extLst>
          </p:cNvPr>
          <p:cNvSpPr/>
          <p:nvPr/>
        </p:nvSpPr>
        <p:spPr>
          <a:xfrm>
            <a:off x="1963766" y="4262486"/>
            <a:ext cx="9300580" cy="377950"/>
          </a:xfrm>
          <a:prstGeom prst="roundRect">
            <a:avLst>
              <a:gd name="adj" fmla="val 0"/>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r>
              <a:rPr lang="en-US" sz="2000" dirty="0"/>
              <a:t>5. Run </a:t>
            </a:r>
            <a:r>
              <a:rPr lang="en-US" sz="2000" dirty="0" err="1"/>
              <a:t>espCloudApp.py</a:t>
            </a:r>
            <a:endParaRPr lang="en-US" sz="2000" dirty="0"/>
          </a:p>
        </p:txBody>
      </p:sp>
      <p:sp>
        <p:nvSpPr>
          <p:cNvPr id="21" name="Rounded Rectangle 8">
            <a:extLst>
              <a:ext uri="{FF2B5EF4-FFF2-40B4-BE49-F238E27FC236}">
                <a16:creationId xmlns:a16="http://schemas.microsoft.com/office/drawing/2014/main" id="{9454215E-C8F8-70B4-E3A5-41C3581FA281}"/>
              </a:ext>
            </a:extLst>
          </p:cNvPr>
          <p:cNvSpPr/>
          <p:nvPr/>
        </p:nvSpPr>
        <p:spPr>
          <a:xfrm>
            <a:off x="1963764" y="5619432"/>
            <a:ext cx="9300581" cy="531761"/>
          </a:xfrm>
          <a:prstGeom prst="roundRect">
            <a:avLst>
              <a:gd name="adj" fmla="val 0"/>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r>
              <a:rPr lang="en-US" sz="2000" dirty="0"/>
              <a:t>7. Send Desired command to get data from your sensor</a:t>
            </a:r>
          </a:p>
        </p:txBody>
      </p:sp>
      <p:sp>
        <p:nvSpPr>
          <p:cNvPr id="24" name="Rounded Rectangle 23">
            <a:extLst>
              <a:ext uri="{FF2B5EF4-FFF2-40B4-BE49-F238E27FC236}">
                <a16:creationId xmlns:a16="http://schemas.microsoft.com/office/drawing/2014/main" id="{B8369FCC-2961-DD2D-F353-CA6DE747183D}"/>
              </a:ext>
            </a:extLst>
          </p:cNvPr>
          <p:cNvSpPr/>
          <p:nvPr/>
        </p:nvSpPr>
        <p:spPr>
          <a:xfrm>
            <a:off x="11357112" y="6221325"/>
            <a:ext cx="834888" cy="653570"/>
          </a:xfrm>
          <a:prstGeom prst="roundRect">
            <a:avLst>
              <a:gd name="adj" fmla="val 50000"/>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3200" dirty="0"/>
              <a:t>19</a:t>
            </a:r>
          </a:p>
        </p:txBody>
      </p:sp>
    </p:spTree>
    <p:extLst>
      <p:ext uri="{BB962C8B-B14F-4D97-AF65-F5344CB8AC3E}">
        <p14:creationId xmlns:p14="http://schemas.microsoft.com/office/powerpoint/2010/main" val="22105313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34D546-1094-28D0-FAE8-9F326622BE2E}"/>
            </a:ext>
          </a:extLst>
        </p:cNvPr>
        <p:cNvGrpSpPr/>
        <p:nvPr/>
      </p:nvGrpSpPr>
      <p:grpSpPr>
        <a:xfrm>
          <a:off x="0" y="0"/>
          <a:ext cx="0" cy="0"/>
          <a:chOff x="0" y="0"/>
          <a:chExt cx="0" cy="0"/>
        </a:xfrm>
      </p:grpSpPr>
      <p:sp>
        <p:nvSpPr>
          <p:cNvPr id="6" name="Rounded Rectangle 5">
            <a:extLst>
              <a:ext uri="{FF2B5EF4-FFF2-40B4-BE49-F238E27FC236}">
                <a16:creationId xmlns:a16="http://schemas.microsoft.com/office/drawing/2014/main" id="{C9A13F62-8055-A5A3-3E13-F9F41A88B8C4}"/>
              </a:ext>
            </a:extLst>
          </p:cNvPr>
          <p:cNvSpPr/>
          <p:nvPr/>
        </p:nvSpPr>
        <p:spPr>
          <a:xfrm>
            <a:off x="0" y="0"/>
            <a:ext cx="12192000" cy="318656"/>
          </a:xfrm>
          <a:prstGeom prst="roundRect">
            <a:avLst>
              <a:gd name="adj" fmla="val 0"/>
            </a:avLst>
          </a:prstGeom>
          <a:solidFill>
            <a:srgbClr val="00643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B74AE2AA-87BA-EDAC-7C92-D554843A3575}"/>
              </a:ext>
            </a:extLst>
          </p:cNvPr>
          <p:cNvSpPr/>
          <p:nvPr/>
        </p:nvSpPr>
        <p:spPr>
          <a:xfrm>
            <a:off x="0" y="6539345"/>
            <a:ext cx="12192000" cy="318655"/>
          </a:xfrm>
          <a:prstGeom prst="roundRect">
            <a:avLst>
              <a:gd name="adj" fmla="val 0"/>
            </a:avLst>
          </a:prstGeom>
          <a:solidFill>
            <a:srgbClr val="00643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CME 466 Internet of Things</a:t>
            </a:r>
          </a:p>
        </p:txBody>
      </p:sp>
      <p:sp>
        <p:nvSpPr>
          <p:cNvPr id="9" name="Rounded Rectangle 8">
            <a:extLst>
              <a:ext uri="{FF2B5EF4-FFF2-40B4-BE49-F238E27FC236}">
                <a16:creationId xmlns:a16="http://schemas.microsoft.com/office/drawing/2014/main" id="{1406C6EE-680F-AF64-F4C2-4036EBF33D6D}"/>
              </a:ext>
            </a:extLst>
          </p:cNvPr>
          <p:cNvSpPr/>
          <p:nvPr/>
        </p:nvSpPr>
        <p:spPr>
          <a:xfrm>
            <a:off x="203514" y="353298"/>
            <a:ext cx="5340928" cy="540329"/>
          </a:xfrm>
          <a:prstGeom prst="roundRect">
            <a:avLst>
              <a:gd name="adj" fmla="val 0"/>
            </a:avLst>
          </a:prstGeom>
          <a:solidFill>
            <a:srgbClr val="00643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3600" dirty="0"/>
              <a:t>IoT Systems with ESP8266</a:t>
            </a:r>
          </a:p>
        </p:txBody>
      </p:sp>
      <p:pic>
        <p:nvPicPr>
          <p:cNvPr id="2" name="Picture 2" descr="University of Saskatchewan Logo PNG Transparent &amp; SVG Vector ...">
            <a:extLst>
              <a:ext uri="{FF2B5EF4-FFF2-40B4-BE49-F238E27FC236}">
                <a16:creationId xmlns:a16="http://schemas.microsoft.com/office/drawing/2014/main" id="{A3CBF683-2A9C-B680-2B47-ED22210ED1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3514" y="5791200"/>
            <a:ext cx="1066800" cy="1066800"/>
          </a:xfrm>
          <a:prstGeom prst="rect">
            <a:avLst/>
          </a:prstGeom>
          <a:noFill/>
          <a:extLst>
            <a:ext uri="{909E8E84-426E-40DD-AFC4-6F175D3DCCD1}">
              <a14:hiddenFill xmlns:a14="http://schemas.microsoft.com/office/drawing/2010/main">
                <a:solidFill>
                  <a:srgbClr val="FFFFFF"/>
                </a:solidFill>
              </a14:hiddenFill>
            </a:ext>
          </a:extLst>
        </p:spPr>
      </p:pic>
      <p:sp>
        <p:nvSpPr>
          <p:cNvPr id="4" name="Rounded Rectangle 3">
            <a:extLst>
              <a:ext uri="{FF2B5EF4-FFF2-40B4-BE49-F238E27FC236}">
                <a16:creationId xmlns:a16="http://schemas.microsoft.com/office/drawing/2014/main" id="{5F73E645-A14A-E1EE-48CD-A6C4CCE57160}"/>
              </a:ext>
            </a:extLst>
          </p:cNvPr>
          <p:cNvSpPr/>
          <p:nvPr/>
        </p:nvSpPr>
        <p:spPr>
          <a:xfrm>
            <a:off x="5587688" y="353298"/>
            <a:ext cx="6400798" cy="540329"/>
          </a:xfrm>
          <a:prstGeom prst="roundRect">
            <a:avLst>
              <a:gd name="adj" fmla="val 0"/>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3600" dirty="0"/>
              <a:t>ESP cloud more</a:t>
            </a:r>
          </a:p>
        </p:txBody>
      </p:sp>
      <p:pic>
        <p:nvPicPr>
          <p:cNvPr id="16" name="Picture 15">
            <a:extLst>
              <a:ext uri="{FF2B5EF4-FFF2-40B4-BE49-F238E27FC236}">
                <a16:creationId xmlns:a16="http://schemas.microsoft.com/office/drawing/2014/main" id="{53BCA501-F3DE-C972-7113-591D2932D0CD}"/>
              </a:ext>
            </a:extLst>
          </p:cNvPr>
          <p:cNvPicPr>
            <a:picLocks noChangeAspect="1"/>
          </p:cNvPicPr>
          <p:nvPr/>
        </p:nvPicPr>
        <p:blipFill>
          <a:blip r:embed="rId3"/>
          <a:stretch>
            <a:fillRect/>
          </a:stretch>
        </p:blipFill>
        <p:spPr>
          <a:xfrm>
            <a:off x="5111056" y="1099635"/>
            <a:ext cx="3530600" cy="292100"/>
          </a:xfrm>
          <a:prstGeom prst="rect">
            <a:avLst/>
          </a:prstGeom>
        </p:spPr>
      </p:pic>
      <p:pic>
        <p:nvPicPr>
          <p:cNvPr id="17" name="Picture 16">
            <a:extLst>
              <a:ext uri="{FF2B5EF4-FFF2-40B4-BE49-F238E27FC236}">
                <a16:creationId xmlns:a16="http://schemas.microsoft.com/office/drawing/2014/main" id="{EEE5442E-3E2A-D441-F5CD-B5FD24C909F4}"/>
              </a:ext>
            </a:extLst>
          </p:cNvPr>
          <p:cNvPicPr>
            <a:picLocks noChangeAspect="1"/>
          </p:cNvPicPr>
          <p:nvPr/>
        </p:nvPicPr>
        <p:blipFill>
          <a:blip r:embed="rId4"/>
          <a:stretch>
            <a:fillRect/>
          </a:stretch>
        </p:blipFill>
        <p:spPr>
          <a:xfrm>
            <a:off x="5043075" y="1795931"/>
            <a:ext cx="3352800" cy="317500"/>
          </a:xfrm>
          <a:prstGeom prst="rect">
            <a:avLst/>
          </a:prstGeom>
        </p:spPr>
      </p:pic>
      <p:pic>
        <p:nvPicPr>
          <p:cNvPr id="18" name="Picture 17">
            <a:extLst>
              <a:ext uri="{FF2B5EF4-FFF2-40B4-BE49-F238E27FC236}">
                <a16:creationId xmlns:a16="http://schemas.microsoft.com/office/drawing/2014/main" id="{7CA4013A-0447-8A01-E7C6-5046B9D68D29}"/>
              </a:ext>
            </a:extLst>
          </p:cNvPr>
          <p:cNvPicPr>
            <a:picLocks noChangeAspect="1"/>
          </p:cNvPicPr>
          <p:nvPr/>
        </p:nvPicPr>
        <p:blipFill>
          <a:blip r:embed="rId5"/>
          <a:stretch>
            <a:fillRect/>
          </a:stretch>
        </p:blipFill>
        <p:spPr>
          <a:xfrm>
            <a:off x="5140251" y="2244483"/>
            <a:ext cx="2895600" cy="1333500"/>
          </a:xfrm>
          <a:prstGeom prst="rect">
            <a:avLst/>
          </a:prstGeom>
        </p:spPr>
      </p:pic>
      <p:pic>
        <p:nvPicPr>
          <p:cNvPr id="21" name="Picture 20">
            <a:extLst>
              <a:ext uri="{FF2B5EF4-FFF2-40B4-BE49-F238E27FC236}">
                <a16:creationId xmlns:a16="http://schemas.microsoft.com/office/drawing/2014/main" id="{BB523F6B-0B04-0B53-9DFB-12993013167E}"/>
              </a:ext>
            </a:extLst>
          </p:cNvPr>
          <p:cNvPicPr>
            <a:picLocks noChangeAspect="1"/>
          </p:cNvPicPr>
          <p:nvPr/>
        </p:nvPicPr>
        <p:blipFill>
          <a:blip r:embed="rId6"/>
          <a:stretch>
            <a:fillRect/>
          </a:stretch>
        </p:blipFill>
        <p:spPr>
          <a:xfrm>
            <a:off x="4650863" y="4137412"/>
            <a:ext cx="7490023" cy="1918176"/>
          </a:xfrm>
          <a:prstGeom prst="rect">
            <a:avLst/>
          </a:prstGeom>
        </p:spPr>
      </p:pic>
      <p:sp>
        <p:nvSpPr>
          <p:cNvPr id="23" name="Rounded Rectangle 22">
            <a:extLst>
              <a:ext uri="{FF2B5EF4-FFF2-40B4-BE49-F238E27FC236}">
                <a16:creationId xmlns:a16="http://schemas.microsoft.com/office/drawing/2014/main" id="{91A78C26-1EFA-4F54-022D-F8DC32C15E34}"/>
              </a:ext>
            </a:extLst>
          </p:cNvPr>
          <p:cNvSpPr/>
          <p:nvPr/>
        </p:nvSpPr>
        <p:spPr>
          <a:xfrm>
            <a:off x="11357112" y="6221325"/>
            <a:ext cx="834888" cy="653570"/>
          </a:xfrm>
          <a:prstGeom prst="roundRect">
            <a:avLst>
              <a:gd name="adj" fmla="val 50000"/>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3200" dirty="0"/>
              <a:t>20</a:t>
            </a:r>
          </a:p>
        </p:txBody>
      </p:sp>
      <p:sp>
        <p:nvSpPr>
          <p:cNvPr id="24" name="Rounded Rectangle 8">
            <a:extLst>
              <a:ext uri="{FF2B5EF4-FFF2-40B4-BE49-F238E27FC236}">
                <a16:creationId xmlns:a16="http://schemas.microsoft.com/office/drawing/2014/main" id="{6767BEE7-CB85-59C3-940C-EE405F9AC9AA}"/>
              </a:ext>
            </a:extLst>
          </p:cNvPr>
          <p:cNvSpPr/>
          <p:nvPr/>
        </p:nvSpPr>
        <p:spPr>
          <a:xfrm>
            <a:off x="586443" y="1111994"/>
            <a:ext cx="3447868" cy="377950"/>
          </a:xfrm>
          <a:prstGeom prst="roundRect">
            <a:avLst>
              <a:gd name="adj" fmla="val 0"/>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r>
              <a:rPr lang="en-US" sz="2000" dirty="0"/>
              <a:t>Run </a:t>
            </a:r>
            <a:r>
              <a:rPr lang="en-US" sz="2000" dirty="0" err="1"/>
              <a:t>get_local_ip.py</a:t>
            </a:r>
            <a:endParaRPr lang="en-US" sz="2000" dirty="0"/>
          </a:p>
        </p:txBody>
      </p:sp>
      <p:sp>
        <p:nvSpPr>
          <p:cNvPr id="25" name="Rounded Rectangle 8">
            <a:extLst>
              <a:ext uri="{FF2B5EF4-FFF2-40B4-BE49-F238E27FC236}">
                <a16:creationId xmlns:a16="http://schemas.microsoft.com/office/drawing/2014/main" id="{358B4F7E-B4F7-89C5-CCA1-6644C8EBE956}"/>
              </a:ext>
            </a:extLst>
          </p:cNvPr>
          <p:cNvSpPr/>
          <p:nvPr/>
        </p:nvSpPr>
        <p:spPr>
          <a:xfrm>
            <a:off x="586443" y="1708311"/>
            <a:ext cx="3447868" cy="377950"/>
          </a:xfrm>
          <a:prstGeom prst="roundRect">
            <a:avLst>
              <a:gd name="adj" fmla="val 0"/>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r>
              <a:rPr lang="en-US" sz="2000" dirty="0"/>
              <a:t>Replace IP in  *.</a:t>
            </a:r>
            <a:r>
              <a:rPr lang="en-US" sz="2000" dirty="0" err="1"/>
              <a:t>ino</a:t>
            </a:r>
            <a:endParaRPr lang="en-US" sz="2000" dirty="0"/>
          </a:p>
        </p:txBody>
      </p:sp>
      <p:sp>
        <p:nvSpPr>
          <p:cNvPr id="26" name="Rounded Rectangle 8">
            <a:extLst>
              <a:ext uri="{FF2B5EF4-FFF2-40B4-BE49-F238E27FC236}">
                <a16:creationId xmlns:a16="http://schemas.microsoft.com/office/drawing/2014/main" id="{0D2D4230-5FE8-29C6-DA0E-BF9A828EE800}"/>
              </a:ext>
            </a:extLst>
          </p:cNvPr>
          <p:cNvSpPr/>
          <p:nvPr/>
        </p:nvSpPr>
        <p:spPr>
          <a:xfrm>
            <a:off x="586443" y="2608601"/>
            <a:ext cx="3447868" cy="377950"/>
          </a:xfrm>
          <a:prstGeom prst="roundRect">
            <a:avLst>
              <a:gd name="adj" fmla="val 0"/>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r>
              <a:rPr lang="en-US" sz="2000" dirty="0"/>
              <a:t>Upload firmware</a:t>
            </a:r>
          </a:p>
        </p:txBody>
      </p:sp>
      <p:sp>
        <p:nvSpPr>
          <p:cNvPr id="27" name="Rounded Rectangle 8">
            <a:extLst>
              <a:ext uri="{FF2B5EF4-FFF2-40B4-BE49-F238E27FC236}">
                <a16:creationId xmlns:a16="http://schemas.microsoft.com/office/drawing/2014/main" id="{399FA67C-8736-D506-2B14-CC094180D967}"/>
              </a:ext>
            </a:extLst>
          </p:cNvPr>
          <p:cNvSpPr/>
          <p:nvPr/>
        </p:nvSpPr>
        <p:spPr>
          <a:xfrm>
            <a:off x="586443" y="4137413"/>
            <a:ext cx="3447868" cy="377950"/>
          </a:xfrm>
          <a:prstGeom prst="roundRect">
            <a:avLst>
              <a:gd name="adj" fmla="val 0"/>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r>
              <a:rPr lang="en-US" sz="2000" dirty="0"/>
              <a:t>Find the link </a:t>
            </a:r>
          </a:p>
        </p:txBody>
      </p:sp>
      <p:sp>
        <p:nvSpPr>
          <p:cNvPr id="28" name="Rounded Rectangle 8">
            <a:extLst>
              <a:ext uri="{FF2B5EF4-FFF2-40B4-BE49-F238E27FC236}">
                <a16:creationId xmlns:a16="http://schemas.microsoft.com/office/drawing/2014/main" id="{08033D95-CF14-77BD-3FB1-0B314CFA8F9A}"/>
              </a:ext>
            </a:extLst>
          </p:cNvPr>
          <p:cNvSpPr/>
          <p:nvPr/>
        </p:nvSpPr>
        <p:spPr>
          <a:xfrm>
            <a:off x="4650863" y="4061740"/>
            <a:ext cx="7279727" cy="682829"/>
          </a:xfrm>
          <a:prstGeom prst="roundRect">
            <a:avLst>
              <a:gd name="adj" fmla="val 0"/>
            </a:avLst>
          </a:prstGeom>
          <a:noFill/>
          <a:ln w="6350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endParaRPr lang="en-US" sz="2000" dirty="0"/>
          </a:p>
        </p:txBody>
      </p:sp>
    </p:spTree>
    <p:extLst>
      <p:ext uri="{BB962C8B-B14F-4D97-AF65-F5344CB8AC3E}">
        <p14:creationId xmlns:p14="http://schemas.microsoft.com/office/powerpoint/2010/main" val="35373257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07CBDA-A1CD-A7F3-B080-B9A69F7750E8}"/>
            </a:ext>
          </a:extLst>
        </p:cNvPr>
        <p:cNvGrpSpPr/>
        <p:nvPr/>
      </p:nvGrpSpPr>
      <p:grpSpPr>
        <a:xfrm>
          <a:off x="0" y="0"/>
          <a:ext cx="0" cy="0"/>
          <a:chOff x="0" y="0"/>
          <a:chExt cx="0" cy="0"/>
        </a:xfrm>
      </p:grpSpPr>
      <p:sp>
        <p:nvSpPr>
          <p:cNvPr id="6" name="Rounded Rectangle 5">
            <a:extLst>
              <a:ext uri="{FF2B5EF4-FFF2-40B4-BE49-F238E27FC236}">
                <a16:creationId xmlns:a16="http://schemas.microsoft.com/office/drawing/2014/main" id="{5A24BB19-2B12-332D-38CE-5B4D0343D513}"/>
              </a:ext>
            </a:extLst>
          </p:cNvPr>
          <p:cNvSpPr/>
          <p:nvPr/>
        </p:nvSpPr>
        <p:spPr>
          <a:xfrm>
            <a:off x="0" y="0"/>
            <a:ext cx="12192000" cy="318656"/>
          </a:xfrm>
          <a:prstGeom prst="roundRect">
            <a:avLst>
              <a:gd name="adj" fmla="val 0"/>
            </a:avLst>
          </a:prstGeom>
          <a:solidFill>
            <a:srgbClr val="00643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D38A0A06-5CE1-B324-538C-3CB5F0B04EEB}"/>
              </a:ext>
            </a:extLst>
          </p:cNvPr>
          <p:cNvSpPr/>
          <p:nvPr/>
        </p:nvSpPr>
        <p:spPr>
          <a:xfrm>
            <a:off x="0" y="6560203"/>
            <a:ext cx="12192000" cy="318655"/>
          </a:xfrm>
          <a:prstGeom prst="roundRect">
            <a:avLst>
              <a:gd name="adj" fmla="val 0"/>
            </a:avLst>
          </a:prstGeom>
          <a:solidFill>
            <a:srgbClr val="00643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CME 466 Internet of Things</a:t>
            </a:r>
          </a:p>
        </p:txBody>
      </p:sp>
      <p:sp>
        <p:nvSpPr>
          <p:cNvPr id="9" name="Rounded Rectangle 8">
            <a:extLst>
              <a:ext uri="{FF2B5EF4-FFF2-40B4-BE49-F238E27FC236}">
                <a16:creationId xmlns:a16="http://schemas.microsoft.com/office/drawing/2014/main" id="{A38E92B4-2227-855E-C994-B951DF26C350}"/>
              </a:ext>
            </a:extLst>
          </p:cNvPr>
          <p:cNvSpPr/>
          <p:nvPr/>
        </p:nvSpPr>
        <p:spPr>
          <a:xfrm>
            <a:off x="203514" y="353298"/>
            <a:ext cx="5340928" cy="540329"/>
          </a:xfrm>
          <a:prstGeom prst="roundRect">
            <a:avLst>
              <a:gd name="adj" fmla="val 0"/>
            </a:avLst>
          </a:prstGeom>
          <a:solidFill>
            <a:srgbClr val="00643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3600" dirty="0"/>
              <a:t>IoT Systems with ESP8266</a:t>
            </a:r>
          </a:p>
        </p:txBody>
      </p:sp>
      <p:pic>
        <p:nvPicPr>
          <p:cNvPr id="2" name="Picture 2" descr="University of Saskatchewan Logo PNG Transparent &amp; SVG Vector ...">
            <a:extLst>
              <a:ext uri="{FF2B5EF4-FFF2-40B4-BE49-F238E27FC236}">
                <a16:creationId xmlns:a16="http://schemas.microsoft.com/office/drawing/2014/main" id="{782CCF0B-42FE-26AA-B64F-6D0B4FAA77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3514" y="5791200"/>
            <a:ext cx="1066800" cy="1066800"/>
          </a:xfrm>
          <a:prstGeom prst="rect">
            <a:avLst/>
          </a:prstGeom>
          <a:noFill/>
          <a:extLst>
            <a:ext uri="{909E8E84-426E-40DD-AFC4-6F175D3DCCD1}">
              <a14:hiddenFill xmlns:a14="http://schemas.microsoft.com/office/drawing/2010/main">
                <a:solidFill>
                  <a:srgbClr val="FFFFFF"/>
                </a:solidFill>
              </a14:hiddenFill>
            </a:ext>
          </a:extLst>
        </p:spPr>
      </p:pic>
      <p:sp>
        <p:nvSpPr>
          <p:cNvPr id="4" name="Rounded Rectangle 3">
            <a:extLst>
              <a:ext uri="{FF2B5EF4-FFF2-40B4-BE49-F238E27FC236}">
                <a16:creationId xmlns:a16="http://schemas.microsoft.com/office/drawing/2014/main" id="{B3F37773-337F-3F86-2D98-C7AC7A1DDF37}"/>
              </a:ext>
            </a:extLst>
          </p:cNvPr>
          <p:cNvSpPr/>
          <p:nvPr/>
        </p:nvSpPr>
        <p:spPr>
          <a:xfrm>
            <a:off x="5587688" y="353298"/>
            <a:ext cx="6400798" cy="540329"/>
          </a:xfrm>
          <a:prstGeom prst="roundRect">
            <a:avLst>
              <a:gd name="adj" fmla="val 0"/>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3600" dirty="0"/>
              <a:t>ESP cloud more</a:t>
            </a:r>
          </a:p>
        </p:txBody>
      </p:sp>
      <p:pic>
        <p:nvPicPr>
          <p:cNvPr id="15" name="Picture 14">
            <a:extLst>
              <a:ext uri="{FF2B5EF4-FFF2-40B4-BE49-F238E27FC236}">
                <a16:creationId xmlns:a16="http://schemas.microsoft.com/office/drawing/2014/main" id="{EBAB154F-202D-F08C-5A2D-EF959F3B9767}"/>
              </a:ext>
            </a:extLst>
          </p:cNvPr>
          <p:cNvPicPr>
            <a:picLocks noChangeAspect="1"/>
          </p:cNvPicPr>
          <p:nvPr/>
        </p:nvPicPr>
        <p:blipFill>
          <a:blip r:embed="rId3"/>
          <a:stretch>
            <a:fillRect/>
          </a:stretch>
        </p:blipFill>
        <p:spPr>
          <a:xfrm>
            <a:off x="2241236" y="2463800"/>
            <a:ext cx="6997700" cy="3860800"/>
          </a:xfrm>
          <a:prstGeom prst="rect">
            <a:avLst/>
          </a:prstGeom>
        </p:spPr>
      </p:pic>
      <p:pic>
        <p:nvPicPr>
          <p:cNvPr id="3" name="Picture 2">
            <a:extLst>
              <a:ext uri="{FF2B5EF4-FFF2-40B4-BE49-F238E27FC236}">
                <a16:creationId xmlns:a16="http://schemas.microsoft.com/office/drawing/2014/main" id="{25BCEB60-43A5-CDF2-7C80-23A1036E27C2}"/>
              </a:ext>
            </a:extLst>
          </p:cNvPr>
          <p:cNvPicPr>
            <a:picLocks noChangeAspect="1"/>
          </p:cNvPicPr>
          <p:nvPr/>
        </p:nvPicPr>
        <p:blipFill>
          <a:blip r:embed="rId4"/>
          <a:stretch>
            <a:fillRect/>
          </a:stretch>
        </p:blipFill>
        <p:spPr>
          <a:xfrm>
            <a:off x="6158133" y="1760963"/>
            <a:ext cx="4816615" cy="747785"/>
          </a:xfrm>
          <a:prstGeom prst="rect">
            <a:avLst/>
          </a:prstGeom>
        </p:spPr>
      </p:pic>
      <p:pic>
        <p:nvPicPr>
          <p:cNvPr id="5" name="Picture 4">
            <a:extLst>
              <a:ext uri="{FF2B5EF4-FFF2-40B4-BE49-F238E27FC236}">
                <a16:creationId xmlns:a16="http://schemas.microsoft.com/office/drawing/2014/main" id="{F162D94A-DE9C-1018-4CA5-92B21F79DA04}"/>
              </a:ext>
            </a:extLst>
          </p:cNvPr>
          <p:cNvPicPr>
            <a:picLocks noChangeAspect="1"/>
          </p:cNvPicPr>
          <p:nvPr/>
        </p:nvPicPr>
        <p:blipFill>
          <a:blip r:embed="rId5"/>
          <a:stretch>
            <a:fillRect/>
          </a:stretch>
        </p:blipFill>
        <p:spPr>
          <a:xfrm>
            <a:off x="505423" y="1662630"/>
            <a:ext cx="5039019" cy="905067"/>
          </a:xfrm>
          <a:prstGeom prst="rect">
            <a:avLst/>
          </a:prstGeom>
        </p:spPr>
      </p:pic>
      <p:sp>
        <p:nvSpPr>
          <p:cNvPr id="8" name="Rounded Rectangle 7">
            <a:extLst>
              <a:ext uri="{FF2B5EF4-FFF2-40B4-BE49-F238E27FC236}">
                <a16:creationId xmlns:a16="http://schemas.microsoft.com/office/drawing/2014/main" id="{D8EC64A1-19E5-4F0F-ECEE-20EBDA214592}"/>
              </a:ext>
            </a:extLst>
          </p:cNvPr>
          <p:cNvSpPr/>
          <p:nvPr/>
        </p:nvSpPr>
        <p:spPr>
          <a:xfrm>
            <a:off x="5528974" y="1600312"/>
            <a:ext cx="644627" cy="905066"/>
          </a:xfrm>
          <a:prstGeom prst="roundRect">
            <a:avLst>
              <a:gd name="adj" fmla="val 0"/>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3600" dirty="0"/>
              <a:t>or</a:t>
            </a:r>
          </a:p>
        </p:txBody>
      </p:sp>
      <p:sp>
        <p:nvSpPr>
          <p:cNvPr id="10" name="Rounded Rectangle 9">
            <a:extLst>
              <a:ext uri="{FF2B5EF4-FFF2-40B4-BE49-F238E27FC236}">
                <a16:creationId xmlns:a16="http://schemas.microsoft.com/office/drawing/2014/main" id="{8669DBEE-4CB7-9A78-C65A-83A2528DC86D}"/>
              </a:ext>
            </a:extLst>
          </p:cNvPr>
          <p:cNvSpPr/>
          <p:nvPr/>
        </p:nvSpPr>
        <p:spPr>
          <a:xfrm>
            <a:off x="11357112" y="6221325"/>
            <a:ext cx="834888" cy="653570"/>
          </a:xfrm>
          <a:prstGeom prst="roundRect">
            <a:avLst>
              <a:gd name="adj" fmla="val 50000"/>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3200" dirty="0"/>
              <a:t>21</a:t>
            </a:r>
          </a:p>
        </p:txBody>
      </p:sp>
      <p:sp>
        <p:nvSpPr>
          <p:cNvPr id="11" name="Rounded Rectangle 8">
            <a:extLst>
              <a:ext uri="{FF2B5EF4-FFF2-40B4-BE49-F238E27FC236}">
                <a16:creationId xmlns:a16="http://schemas.microsoft.com/office/drawing/2014/main" id="{B00C410B-14A7-77BC-8E42-5FC0A21E4BE4}"/>
              </a:ext>
            </a:extLst>
          </p:cNvPr>
          <p:cNvSpPr/>
          <p:nvPr/>
        </p:nvSpPr>
        <p:spPr>
          <a:xfrm>
            <a:off x="4016152" y="1064546"/>
            <a:ext cx="3447868" cy="377950"/>
          </a:xfrm>
          <a:prstGeom prst="roundRect">
            <a:avLst>
              <a:gd name="adj" fmla="val 0"/>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800" dirty="0"/>
              <a:t>Browse Now</a:t>
            </a:r>
          </a:p>
        </p:txBody>
      </p:sp>
    </p:spTree>
    <p:extLst>
      <p:ext uri="{BB962C8B-B14F-4D97-AF65-F5344CB8AC3E}">
        <p14:creationId xmlns:p14="http://schemas.microsoft.com/office/powerpoint/2010/main" val="36522919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606807-80D2-47E7-CB73-C5C9FCC098DD}"/>
            </a:ext>
          </a:extLst>
        </p:cNvPr>
        <p:cNvGrpSpPr/>
        <p:nvPr/>
      </p:nvGrpSpPr>
      <p:grpSpPr>
        <a:xfrm>
          <a:off x="0" y="0"/>
          <a:ext cx="0" cy="0"/>
          <a:chOff x="0" y="0"/>
          <a:chExt cx="0" cy="0"/>
        </a:xfrm>
      </p:grpSpPr>
      <p:sp>
        <p:nvSpPr>
          <p:cNvPr id="6" name="Rounded Rectangle 5">
            <a:extLst>
              <a:ext uri="{FF2B5EF4-FFF2-40B4-BE49-F238E27FC236}">
                <a16:creationId xmlns:a16="http://schemas.microsoft.com/office/drawing/2014/main" id="{1241EF58-C7A5-C8CB-F826-D7CCF4EE6FB9}"/>
              </a:ext>
            </a:extLst>
          </p:cNvPr>
          <p:cNvSpPr/>
          <p:nvPr/>
        </p:nvSpPr>
        <p:spPr>
          <a:xfrm>
            <a:off x="0" y="0"/>
            <a:ext cx="12192000" cy="318656"/>
          </a:xfrm>
          <a:prstGeom prst="roundRect">
            <a:avLst>
              <a:gd name="adj" fmla="val 0"/>
            </a:avLst>
          </a:prstGeom>
          <a:solidFill>
            <a:srgbClr val="00643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7BDBCF34-2A69-3E0E-F826-64E451160CA3}"/>
              </a:ext>
            </a:extLst>
          </p:cNvPr>
          <p:cNvSpPr/>
          <p:nvPr/>
        </p:nvSpPr>
        <p:spPr>
          <a:xfrm>
            <a:off x="0" y="6539345"/>
            <a:ext cx="12192000" cy="318655"/>
          </a:xfrm>
          <a:prstGeom prst="roundRect">
            <a:avLst>
              <a:gd name="adj" fmla="val 0"/>
            </a:avLst>
          </a:prstGeom>
          <a:solidFill>
            <a:srgbClr val="00643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CME 466 Internet of Things</a:t>
            </a:r>
          </a:p>
        </p:txBody>
      </p:sp>
      <p:sp>
        <p:nvSpPr>
          <p:cNvPr id="9" name="Rounded Rectangle 8">
            <a:extLst>
              <a:ext uri="{FF2B5EF4-FFF2-40B4-BE49-F238E27FC236}">
                <a16:creationId xmlns:a16="http://schemas.microsoft.com/office/drawing/2014/main" id="{0E5E24D3-30E2-F3DD-0ECB-AFB03B86B554}"/>
              </a:ext>
            </a:extLst>
          </p:cNvPr>
          <p:cNvSpPr/>
          <p:nvPr/>
        </p:nvSpPr>
        <p:spPr>
          <a:xfrm>
            <a:off x="325581" y="526472"/>
            <a:ext cx="5382492" cy="734290"/>
          </a:xfrm>
          <a:prstGeom prst="roundRect">
            <a:avLst>
              <a:gd name="adj" fmla="val 0"/>
            </a:avLst>
          </a:prstGeom>
          <a:solidFill>
            <a:srgbClr val="00643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4800" dirty="0"/>
              <a:t>Problem Statement</a:t>
            </a:r>
          </a:p>
        </p:txBody>
      </p:sp>
      <p:pic>
        <p:nvPicPr>
          <p:cNvPr id="2" name="Picture 2" descr="University of Saskatchewan Logo PNG Transparent &amp; SVG Vector ...">
            <a:extLst>
              <a:ext uri="{FF2B5EF4-FFF2-40B4-BE49-F238E27FC236}">
                <a16:creationId xmlns:a16="http://schemas.microsoft.com/office/drawing/2014/main" id="{A8AE8A31-812A-F5D2-7182-BAFA10DBD5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3514" y="5791200"/>
            <a:ext cx="1066800" cy="10668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CAF06529-2CB4-5857-470D-8BD9EAD75C18}"/>
              </a:ext>
            </a:extLst>
          </p:cNvPr>
          <p:cNvSpPr txBox="1"/>
          <p:nvPr/>
        </p:nvSpPr>
        <p:spPr>
          <a:xfrm>
            <a:off x="547255" y="1623767"/>
            <a:ext cx="10321636" cy="1384995"/>
          </a:xfrm>
          <a:prstGeom prst="rect">
            <a:avLst/>
          </a:prstGeom>
          <a:noFill/>
          <a:ln w="38100">
            <a:solidFill>
              <a:srgbClr val="00643C"/>
            </a:solidFill>
          </a:ln>
        </p:spPr>
        <p:txBody>
          <a:bodyPr wrap="square">
            <a:spAutoFit/>
          </a:bodyPr>
          <a:lstStyle/>
          <a:p>
            <a:pPr marL="457200" indent="-457200">
              <a:buFont typeface="Arial" panose="020B0604020202020204" pitchFamily="34" charset="0"/>
              <a:buChar char="•"/>
            </a:pPr>
            <a:r>
              <a:rPr lang="en-US" sz="2800" dirty="0"/>
              <a:t>This project replaces the Raspberry Pi with a Wi-Fi-enabled </a:t>
            </a:r>
            <a:r>
              <a:rPr lang="en-US" sz="2800" dirty="0" err="1"/>
              <a:t>NodeMCU</a:t>
            </a:r>
            <a:r>
              <a:rPr lang="en-US" sz="2800" dirty="0"/>
              <a:t> ESP8266 to collect sensor data and transmit it to servers for real-time visualization</a:t>
            </a:r>
            <a:endParaRPr lang="en-CA" sz="2800" dirty="0"/>
          </a:p>
        </p:txBody>
      </p:sp>
      <p:pic>
        <p:nvPicPr>
          <p:cNvPr id="8" name="Picture 7">
            <a:extLst>
              <a:ext uri="{FF2B5EF4-FFF2-40B4-BE49-F238E27FC236}">
                <a16:creationId xmlns:a16="http://schemas.microsoft.com/office/drawing/2014/main" id="{358C9769-1A46-9D45-EECF-6927068546EB}"/>
              </a:ext>
            </a:extLst>
          </p:cNvPr>
          <p:cNvPicPr>
            <a:picLocks noChangeAspect="1"/>
          </p:cNvPicPr>
          <p:nvPr/>
        </p:nvPicPr>
        <p:blipFill>
          <a:blip r:embed="rId3"/>
          <a:stretch>
            <a:fillRect/>
          </a:stretch>
        </p:blipFill>
        <p:spPr>
          <a:xfrm>
            <a:off x="6270034" y="3241041"/>
            <a:ext cx="4598857" cy="3065905"/>
          </a:xfrm>
          <a:prstGeom prst="rect">
            <a:avLst/>
          </a:prstGeom>
        </p:spPr>
      </p:pic>
      <p:sp>
        <p:nvSpPr>
          <p:cNvPr id="10" name="Rounded Rectangle 8">
            <a:extLst>
              <a:ext uri="{FF2B5EF4-FFF2-40B4-BE49-F238E27FC236}">
                <a16:creationId xmlns:a16="http://schemas.microsoft.com/office/drawing/2014/main" id="{28D947CE-9F5F-4123-FE8D-CF06BD7CD199}"/>
              </a:ext>
            </a:extLst>
          </p:cNvPr>
          <p:cNvSpPr/>
          <p:nvPr/>
        </p:nvSpPr>
        <p:spPr>
          <a:xfrm>
            <a:off x="325581" y="3579583"/>
            <a:ext cx="5382492" cy="734290"/>
          </a:xfrm>
          <a:prstGeom prst="roundRect">
            <a:avLst>
              <a:gd name="adj" fmla="val 0"/>
            </a:avLst>
          </a:prstGeom>
          <a:solidFill>
            <a:srgbClr val="00643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4800" dirty="0"/>
              <a:t>Block Diagram</a:t>
            </a:r>
          </a:p>
        </p:txBody>
      </p:sp>
      <p:sp>
        <p:nvSpPr>
          <p:cNvPr id="3" name="Rounded Rectangle 2">
            <a:extLst>
              <a:ext uri="{FF2B5EF4-FFF2-40B4-BE49-F238E27FC236}">
                <a16:creationId xmlns:a16="http://schemas.microsoft.com/office/drawing/2014/main" id="{42B9859C-915A-DD30-E557-EB1B2811115D}"/>
              </a:ext>
            </a:extLst>
          </p:cNvPr>
          <p:cNvSpPr/>
          <p:nvPr/>
        </p:nvSpPr>
        <p:spPr>
          <a:xfrm>
            <a:off x="11378885" y="6212560"/>
            <a:ext cx="834888" cy="653570"/>
          </a:xfrm>
          <a:prstGeom prst="roundRect">
            <a:avLst>
              <a:gd name="adj" fmla="val 50000"/>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3600" dirty="0"/>
              <a:t>2</a:t>
            </a:r>
          </a:p>
        </p:txBody>
      </p:sp>
    </p:spTree>
    <p:extLst>
      <p:ext uri="{BB962C8B-B14F-4D97-AF65-F5344CB8AC3E}">
        <p14:creationId xmlns:p14="http://schemas.microsoft.com/office/powerpoint/2010/main" val="23924221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42E9C1-4BF3-C812-0B7B-B742AC8422E5}"/>
            </a:ext>
          </a:extLst>
        </p:cNvPr>
        <p:cNvGrpSpPr/>
        <p:nvPr/>
      </p:nvGrpSpPr>
      <p:grpSpPr>
        <a:xfrm>
          <a:off x="0" y="0"/>
          <a:ext cx="0" cy="0"/>
          <a:chOff x="0" y="0"/>
          <a:chExt cx="0" cy="0"/>
        </a:xfrm>
      </p:grpSpPr>
      <p:sp>
        <p:nvSpPr>
          <p:cNvPr id="6" name="Rounded Rectangle 5">
            <a:extLst>
              <a:ext uri="{FF2B5EF4-FFF2-40B4-BE49-F238E27FC236}">
                <a16:creationId xmlns:a16="http://schemas.microsoft.com/office/drawing/2014/main" id="{8E273446-104F-6AB0-C66E-F032A673AC21}"/>
              </a:ext>
            </a:extLst>
          </p:cNvPr>
          <p:cNvSpPr/>
          <p:nvPr/>
        </p:nvSpPr>
        <p:spPr>
          <a:xfrm>
            <a:off x="0" y="0"/>
            <a:ext cx="12192000" cy="318656"/>
          </a:xfrm>
          <a:prstGeom prst="roundRect">
            <a:avLst>
              <a:gd name="adj" fmla="val 0"/>
            </a:avLst>
          </a:prstGeom>
          <a:solidFill>
            <a:srgbClr val="00643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F55443A9-F407-AF6C-53AF-AB0D2412337C}"/>
              </a:ext>
            </a:extLst>
          </p:cNvPr>
          <p:cNvSpPr/>
          <p:nvPr/>
        </p:nvSpPr>
        <p:spPr>
          <a:xfrm>
            <a:off x="0" y="6539345"/>
            <a:ext cx="12192000" cy="318655"/>
          </a:xfrm>
          <a:prstGeom prst="roundRect">
            <a:avLst>
              <a:gd name="adj" fmla="val 0"/>
            </a:avLst>
          </a:prstGeom>
          <a:solidFill>
            <a:srgbClr val="00643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CME 466 Internet of Things</a:t>
            </a:r>
          </a:p>
        </p:txBody>
      </p:sp>
      <p:pic>
        <p:nvPicPr>
          <p:cNvPr id="2" name="Picture 2" descr="University of Saskatchewan Logo PNG Transparent &amp; SVG Vector ...">
            <a:extLst>
              <a:ext uri="{FF2B5EF4-FFF2-40B4-BE49-F238E27FC236}">
                <a16:creationId xmlns:a16="http://schemas.microsoft.com/office/drawing/2014/main" id="{5F713925-2DB5-5A6E-34A6-7CD347FB63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3514" y="5791200"/>
            <a:ext cx="1066800" cy="1066800"/>
          </a:xfrm>
          <a:prstGeom prst="rect">
            <a:avLst/>
          </a:prstGeom>
          <a:noFill/>
          <a:extLst>
            <a:ext uri="{909E8E84-426E-40DD-AFC4-6F175D3DCCD1}">
              <a14:hiddenFill xmlns:a14="http://schemas.microsoft.com/office/drawing/2010/main">
                <a:solidFill>
                  <a:srgbClr val="FFFFFF"/>
                </a:solidFill>
              </a14:hiddenFill>
            </a:ext>
          </a:extLst>
        </p:spPr>
      </p:pic>
      <p:sp>
        <p:nvSpPr>
          <p:cNvPr id="4" name="Rounded Rectangle 3">
            <a:extLst>
              <a:ext uri="{FF2B5EF4-FFF2-40B4-BE49-F238E27FC236}">
                <a16:creationId xmlns:a16="http://schemas.microsoft.com/office/drawing/2014/main" id="{25D57685-8BD2-14BA-B8D5-C04A5B0EAF80}"/>
              </a:ext>
            </a:extLst>
          </p:cNvPr>
          <p:cNvSpPr/>
          <p:nvPr/>
        </p:nvSpPr>
        <p:spPr>
          <a:xfrm>
            <a:off x="5587688" y="353298"/>
            <a:ext cx="6400798" cy="540329"/>
          </a:xfrm>
          <a:prstGeom prst="roundRect">
            <a:avLst>
              <a:gd name="adj" fmla="val 0"/>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3600" dirty="0"/>
              <a:t>Objective</a:t>
            </a:r>
          </a:p>
        </p:txBody>
      </p:sp>
      <p:sp>
        <p:nvSpPr>
          <p:cNvPr id="3" name="Rounded Rectangle 2">
            <a:extLst>
              <a:ext uri="{FF2B5EF4-FFF2-40B4-BE49-F238E27FC236}">
                <a16:creationId xmlns:a16="http://schemas.microsoft.com/office/drawing/2014/main" id="{5FC5C451-7E9D-3AFF-86AB-CC2D67E281A3}"/>
              </a:ext>
            </a:extLst>
          </p:cNvPr>
          <p:cNvSpPr/>
          <p:nvPr/>
        </p:nvSpPr>
        <p:spPr>
          <a:xfrm>
            <a:off x="112930" y="353298"/>
            <a:ext cx="5382492" cy="540329"/>
          </a:xfrm>
          <a:prstGeom prst="roundRect">
            <a:avLst>
              <a:gd name="adj" fmla="val 0"/>
            </a:avLst>
          </a:prstGeom>
          <a:solidFill>
            <a:srgbClr val="00643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2800" dirty="0"/>
              <a:t>IoT Systems with ESP8266</a:t>
            </a:r>
          </a:p>
        </p:txBody>
      </p:sp>
      <p:grpSp>
        <p:nvGrpSpPr>
          <p:cNvPr id="26" name="Group 25">
            <a:extLst>
              <a:ext uri="{FF2B5EF4-FFF2-40B4-BE49-F238E27FC236}">
                <a16:creationId xmlns:a16="http://schemas.microsoft.com/office/drawing/2014/main" id="{B37C100D-C3D4-5F68-B627-092BAB3C87EB}"/>
              </a:ext>
            </a:extLst>
          </p:cNvPr>
          <p:cNvGrpSpPr/>
          <p:nvPr/>
        </p:nvGrpSpPr>
        <p:grpSpPr>
          <a:xfrm>
            <a:off x="4893607" y="3210412"/>
            <a:ext cx="6695887" cy="1035519"/>
            <a:chOff x="4921800" y="3524393"/>
            <a:chExt cx="6695887" cy="1035519"/>
          </a:xfrm>
        </p:grpSpPr>
        <p:pic>
          <p:nvPicPr>
            <p:cNvPr id="4106" name="Picture 10" descr="40+ Free Computer+Terminal &amp; Computer Images - Pixabay">
              <a:extLst>
                <a:ext uri="{FF2B5EF4-FFF2-40B4-BE49-F238E27FC236}">
                  <a16:creationId xmlns:a16="http://schemas.microsoft.com/office/drawing/2014/main" id="{BC8FCCC0-C07C-8CCC-24B3-71509CB6B6A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21800" y="3524393"/>
              <a:ext cx="1669295" cy="1035519"/>
            </a:xfrm>
            <a:prstGeom prst="rect">
              <a:avLst/>
            </a:prstGeom>
            <a:noFill/>
            <a:extLst>
              <a:ext uri="{909E8E84-426E-40DD-AFC4-6F175D3DCCD1}">
                <a14:hiddenFill xmlns:a14="http://schemas.microsoft.com/office/drawing/2010/main">
                  <a:solidFill>
                    <a:srgbClr val="FFFFFF"/>
                  </a:solidFill>
                </a14:hiddenFill>
              </a:ext>
            </a:extLst>
          </p:spPr>
        </p:pic>
        <p:sp>
          <p:nvSpPr>
            <p:cNvPr id="16" name="Rounded Rectangle 15">
              <a:extLst>
                <a:ext uri="{FF2B5EF4-FFF2-40B4-BE49-F238E27FC236}">
                  <a16:creationId xmlns:a16="http://schemas.microsoft.com/office/drawing/2014/main" id="{DF30B371-EB88-A0F0-570E-75D2D5CF5035}"/>
                </a:ext>
              </a:extLst>
            </p:cNvPr>
            <p:cNvSpPr/>
            <p:nvPr/>
          </p:nvSpPr>
          <p:spPr>
            <a:xfrm>
              <a:off x="7246578" y="3833995"/>
              <a:ext cx="4371109" cy="540329"/>
            </a:xfrm>
            <a:prstGeom prst="roundRect">
              <a:avLst>
                <a:gd name="adj" fmla="val 0"/>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dirty="0"/>
                <a:t>Display data on serial monitor</a:t>
              </a:r>
            </a:p>
          </p:txBody>
        </p:sp>
      </p:grpSp>
      <p:grpSp>
        <p:nvGrpSpPr>
          <p:cNvPr id="27" name="Group 26">
            <a:extLst>
              <a:ext uri="{FF2B5EF4-FFF2-40B4-BE49-F238E27FC236}">
                <a16:creationId xmlns:a16="http://schemas.microsoft.com/office/drawing/2014/main" id="{F3E2767F-5D2D-9F0E-7551-EA36BFB1481C}"/>
              </a:ext>
            </a:extLst>
          </p:cNvPr>
          <p:cNvGrpSpPr/>
          <p:nvPr/>
        </p:nvGrpSpPr>
        <p:grpSpPr>
          <a:xfrm>
            <a:off x="4660774" y="4655305"/>
            <a:ext cx="7060823" cy="1669295"/>
            <a:chOff x="4660774" y="4655305"/>
            <a:chExt cx="7060823" cy="1669295"/>
          </a:xfrm>
        </p:grpSpPr>
        <p:pic>
          <p:nvPicPr>
            <p:cNvPr id="4108" name="Picture 12" descr="Cloud Server Icon Vector Art, Icons, and Graphics for Free Download">
              <a:extLst>
                <a:ext uri="{FF2B5EF4-FFF2-40B4-BE49-F238E27FC236}">
                  <a16:creationId xmlns:a16="http://schemas.microsoft.com/office/drawing/2014/main" id="{C089F8CE-D5A0-4EEF-190B-27903B6D0D4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60774" y="4655305"/>
              <a:ext cx="1669295" cy="1669295"/>
            </a:xfrm>
            <a:prstGeom prst="rect">
              <a:avLst/>
            </a:prstGeom>
            <a:noFill/>
            <a:extLst>
              <a:ext uri="{909E8E84-426E-40DD-AFC4-6F175D3DCCD1}">
                <a14:hiddenFill xmlns:a14="http://schemas.microsoft.com/office/drawing/2010/main">
                  <a:solidFill>
                    <a:srgbClr val="FFFFFF"/>
                  </a:solidFill>
                </a14:hiddenFill>
              </a:ext>
            </a:extLst>
          </p:spPr>
        </p:pic>
        <p:pic>
          <p:nvPicPr>
            <p:cNvPr id="4112" name="Picture 16" descr="Apple's Safari most popular mobile browser, beating Google's Chrome, Opera  and Microsoft's Internet Explorer - Silicon Valley Business Journal">
              <a:extLst>
                <a:ext uri="{FF2B5EF4-FFF2-40B4-BE49-F238E27FC236}">
                  <a16:creationId xmlns:a16="http://schemas.microsoft.com/office/drawing/2014/main" id="{096C5211-B71E-12D6-BF00-C1D411530D7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19187" y="4792450"/>
              <a:ext cx="1282363" cy="1450972"/>
            </a:xfrm>
            <a:prstGeom prst="rect">
              <a:avLst/>
            </a:prstGeom>
            <a:noFill/>
            <a:extLst>
              <a:ext uri="{909E8E84-426E-40DD-AFC4-6F175D3DCCD1}">
                <a14:hiddenFill xmlns:a14="http://schemas.microsoft.com/office/drawing/2010/main">
                  <a:solidFill>
                    <a:srgbClr val="FFFFFF"/>
                  </a:solidFill>
                </a14:hiddenFill>
              </a:ext>
            </a:extLst>
          </p:spPr>
        </p:pic>
        <p:sp>
          <p:nvSpPr>
            <p:cNvPr id="17" name="Rounded Rectangle 16">
              <a:extLst>
                <a:ext uri="{FF2B5EF4-FFF2-40B4-BE49-F238E27FC236}">
                  <a16:creationId xmlns:a16="http://schemas.microsoft.com/office/drawing/2014/main" id="{2BC708BA-974A-3981-1159-E85342943A64}"/>
                </a:ext>
              </a:extLst>
            </p:cNvPr>
            <p:cNvSpPr/>
            <p:nvPr/>
          </p:nvSpPr>
          <p:spPr>
            <a:xfrm>
              <a:off x="7350488" y="5219787"/>
              <a:ext cx="4371109" cy="540329"/>
            </a:xfrm>
            <a:prstGeom prst="roundRect">
              <a:avLst>
                <a:gd name="adj" fmla="val 0"/>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dirty="0"/>
                <a:t>Communicate both way using any browser</a:t>
              </a:r>
            </a:p>
          </p:txBody>
        </p:sp>
      </p:grpSp>
      <p:sp>
        <p:nvSpPr>
          <p:cNvPr id="19" name="Rounded Rectangle 18">
            <a:extLst>
              <a:ext uri="{FF2B5EF4-FFF2-40B4-BE49-F238E27FC236}">
                <a16:creationId xmlns:a16="http://schemas.microsoft.com/office/drawing/2014/main" id="{51026BC6-6F24-9BA1-D4E4-27AF3F4E79C2}"/>
              </a:ext>
            </a:extLst>
          </p:cNvPr>
          <p:cNvSpPr/>
          <p:nvPr/>
        </p:nvSpPr>
        <p:spPr>
          <a:xfrm>
            <a:off x="4595906" y="3079297"/>
            <a:ext cx="7291293" cy="1256078"/>
          </a:xfrm>
          <a:prstGeom prst="roundRect">
            <a:avLst>
              <a:gd name="adj" fmla="val 10256"/>
            </a:avLst>
          </a:prstGeom>
          <a:noFill/>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en-US" sz="2800" dirty="0"/>
          </a:p>
        </p:txBody>
      </p:sp>
      <p:sp>
        <p:nvSpPr>
          <p:cNvPr id="20" name="Rounded Rectangle 19">
            <a:extLst>
              <a:ext uri="{FF2B5EF4-FFF2-40B4-BE49-F238E27FC236}">
                <a16:creationId xmlns:a16="http://schemas.microsoft.com/office/drawing/2014/main" id="{F4999184-A65A-ABB0-4620-CA6AF3D10883}"/>
              </a:ext>
            </a:extLst>
          </p:cNvPr>
          <p:cNvSpPr/>
          <p:nvPr/>
        </p:nvSpPr>
        <p:spPr>
          <a:xfrm>
            <a:off x="4595906" y="4792450"/>
            <a:ext cx="7291293" cy="1450972"/>
          </a:xfrm>
          <a:prstGeom prst="roundRect">
            <a:avLst>
              <a:gd name="adj" fmla="val 10256"/>
            </a:avLst>
          </a:prstGeom>
          <a:noFill/>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en-US" sz="2800" dirty="0"/>
          </a:p>
        </p:txBody>
      </p:sp>
      <p:sp>
        <p:nvSpPr>
          <p:cNvPr id="23" name="Rounded Rectangle 22">
            <a:extLst>
              <a:ext uri="{FF2B5EF4-FFF2-40B4-BE49-F238E27FC236}">
                <a16:creationId xmlns:a16="http://schemas.microsoft.com/office/drawing/2014/main" id="{A1D63223-3903-7A4B-E45C-F50B1472BBE2}"/>
              </a:ext>
            </a:extLst>
          </p:cNvPr>
          <p:cNvSpPr/>
          <p:nvPr/>
        </p:nvSpPr>
        <p:spPr>
          <a:xfrm>
            <a:off x="4595905" y="1263484"/>
            <a:ext cx="7291293" cy="1256078"/>
          </a:xfrm>
          <a:prstGeom prst="roundRect">
            <a:avLst>
              <a:gd name="adj" fmla="val 10256"/>
            </a:avLst>
          </a:prstGeom>
          <a:noFill/>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en-US" sz="2800" dirty="0"/>
          </a:p>
        </p:txBody>
      </p:sp>
      <p:grpSp>
        <p:nvGrpSpPr>
          <p:cNvPr id="25" name="Group 24">
            <a:extLst>
              <a:ext uri="{FF2B5EF4-FFF2-40B4-BE49-F238E27FC236}">
                <a16:creationId xmlns:a16="http://schemas.microsoft.com/office/drawing/2014/main" id="{71969DB9-DCBF-50AF-8430-2029186F3F6C}"/>
              </a:ext>
            </a:extLst>
          </p:cNvPr>
          <p:cNvGrpSpPr/>
          <p:nvPr/>
        </p:nvGrpSpPr>
        <p:grpSpPr>
          <a:xfrm>
            <a:off x="4716687" y="1406405"/>
            <a:ext cx="6822816" cy="1126373"/>
            <a:chOff x="4794871" y="1802024"/>
            <a:chExt cx="6822816" cy="1126373"/>
          </a:xfrm>
        </p:grpSpPr>
        <p:pic>
          <p:nvPicPr>
            <p:cNvPr id="4102" name="Picture 6" descr="Wemos D1 Mini microcontroller overview • AranaCorp">
              <a:extLst>
                <a:ext uri="{FF2B5EF4-FFF2-40B4-BE49-F238E27FC236}">
                  <a16:creationId xmlns:a16="http://schemas.microsoft.com/office/drawing/2014/main" id="{0883E057-0F46-F646-323D-A7B11134B65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94871" y="1802024"/>
              <a:ext cx="1589959" cy="1126373"/>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Raspberry Pi Pico: DHT11/DHT22 Temperature and Humidity Sensor (Arduino) |  Random Nerd Tutorials">
              <a:extLst>
                <a:ext uri="{FF2B5EF4-FFF2-40B4-BE49-F238E27FC236}">
                  <a16:creationId xmlns:a16="http://schemas.microsoft.com/office/drawing/2014/main" id="{CF55354D-AE08-D939-8359-8477B8EF9017}"/>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34000" r="32800"/>
            <a:stretch/>
          </p:blipFill>
          <p:spPr bwMode="auto">
            <a:xfrm>
              <a:off x="6591095" y="1903619"/>
              <a:ext cx="511212" cy="866391"/>
            </a:xfrm>
            <a:prstGeom prst="rect">
              <a:avLst/>
            </a:prstGeom>
            <a:noFill/>
            <a:extLst>
              <a:ext uri="{909E8E84-426E-40DD-AFC4-6F175D3DCCD1}">
                <a14:hiddenFill xmlns:a14="http://schemas.microsoft.com/office/drawing/2010/main">
                  <a:solidFill>
                    <a:srgbClr val="FFFFFF"/>
                  </a:solidFill>
                </a14:hiddenFill>
              </a:ext>
            </a:extLst>
          </p:spPr>
        </p:pic>
        <p:sp>
          <p:nvSpPr>
            <p:cNvPr id="24" name="Rounded Rectangle 23">
              <a:extLst>
                <a:ext uri="{FF2B5EF4-FFF2-40B4-BE49-F238E27FC236}">
                  <a16:creationId xmlns:a16="http://schemas.microsoft.com/office/drawing/2014/main" id="{E00B96E5-B57A-F099-8BD2-7B37FE38355D}"/>
                </a:ext>
              </a:extLst>
            </p:cNvPr>
            <p:cNvSpPr/>
            <p:nvPr/>
          </p:nvSpPr>
          <p:spPr>
            <a:xfrm>
              <a:off x="7246578" y="2049247"/>
              <a:ext cx="4371109" cy="540329"/>
            </a:xfrm>
            <a:prstGeom prst="roundRect">
              <a:avLst>
                <a:gd name="adj" fmla="val 0"/>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1800" dirty="0" err="1"/>
                <a:t>NodeMCU</a:t>
              </a:r>
              <a:r>
                <a:rPr lang="en-US" sz="1800" dirty="0"/>
                <a:t>+ DHT22</a:t>
              </a:r>
            </a:p>
          </p:txBody>
        </p:sp>
      </p:grpSp>
      <p:sp>
        <p:nvSpPr>
          <p:cNvPr id="35" name="Rounded Rectangle 34">
            <a:extLst>
              <a:ext uri="{FF2B5EF4-FFF2-40B4-BE49-F238E27FC236}">
                <a16:creationId xmlns:a16="http://schemas.microsoft.com/office/drawing/2014/main" id="{4E7B469F-32DC-97A0-E6E8-0F19697ED7BD}"/>
              </a:ext>
            </a:extLst>
          </p:cNvPr>
          <p:cNvSpPr/>
          <p:nvPr/>
        </p:nvSpPr>
        <p:spPr>
          <a:xfrm>
            <a:off x="1335182" y="1189550"/>
            <a:ext cx="3026888" cy="5049317"/>
          </a:xfrm>
          <a:prstGeom prst="roundRect">
            <a:avLst>
              <a:gd name="adj" fmla="val 0"/>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CA" sz="2000" dirty="0"/>
              <a:t>The objective of this project is to develop an IoT system using ESP8266 and DHT22 sensor to collect temperature and humidity data, display it on the Serial Monitor, and send it to a remote server for real-time monitoring. </a:t>
            </a:r>
          </a:p>
          <a:p>
            <a:endParaRPr lang="en-CA" sz="2000" dirty="0"/>
          </a:p>
          <a:p>
            <a:r>
              <a:rPr lang="en-CA" sz="2000" dirty="0"/>
              <a:t>The project explores various communication methods and library options for efficient data handling.</a:t>
            </a:r>
          </a:p>
        </p:txBody>
      </p:sp>
      <p:sp>
        <p:nvSpPr>
          <p:cNvPr id="5" name="Rounded Rectangle 4">
            <a:extLst>
              <a:ext uri="{FF2B5EF4-FFF2-40B4-BE49-F238E27FC236}">
                <a16:creationId xmlns:a16="http://schemas.microsoft.com/office/drawing/2014/main" id="{397D1F55-89B9-D6FE-09E6-84CE398EDA9E}"/>
              </a:ext>
            </a:extLst>
          </p:cNvPr>
          <p:cNvSpPr/>
          <p:nvPr/>
        </p:nvSpPr>
        <p:spPr>
          <a:xfrm>
            <a:off x="11378885" y="6212560"/>
            <a:ext cx="834888" cy="653570"/>
          </a:xfrm>
          <a:prstGeom prst="roundRect">
            <a:avLst>
              <a:gd name="adj" fmla="val 50000"/>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3600" dirty="0"/>
              <a:t>3</a:t>
            </a:r>
          </a:p>
        </p:txBody>
      </p:sp>
    </p:spTree>
    <p:extLst>
      <p:ext uri="{BB962C8B-B14F-4D97-AF65-F5344CB8AC3E}">
        <p14:creationId xmlns:p14="http://schemas.microsoft.com/office/powerpoint/2010/main" val="29351259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E4FE43-7CA6-5DE2-1D25-9E8B5E1ED927}"/>
            </a:ext>
          </a:extLst>
        </p:cNvPr>
        <p:cNvGrpSpPr/>
        <p:nvPr/>
      </p:nvGrpSpPr>
      <p:grpSpPr>
        <a:xfrm>
          <a:off x="0" y="0"/>
          <a:ext cx="0" cy="0"/>
          <a:chOff x="0" y="0"/>
          <a:chExt cx="0" cy="0"/>
        </a:xfrm>
      </p:grpSpPr>
      <p:sp>
        <p:nvSpPr>
          <p:cNvPr id="6" name="Rounded Rectangle 5">
            <a:extLst>
              <a:ext uri="{FF2B5EF4-FFF2-40B4-BE49-F238E27FC236}">
                <a16:creationId xmlns:a16="http://schemas.microsoft.com/office/drawing/2014/main" id="{EAE551E9-7026-6479-A91D-F30854231379}"/>
              </a:ext>
            </a:extLst>
          </p:cNvPr>
          <p:cNvSpPr/>
          <p:nvPr/>
        </p:nvSpPr>
        <p:spPr>
          <a:xfrm>
            <a:off x="0" y="0"/>
            <a:ext cx="12192000" cy="318656"/>
          </a:xfrm>
          <a:prstGeom prst="roundRect">
            <a:avLst>
              <a:gd name="adj" fmla="val 0"/>
            </a:avLst>
          </a:prstGeom>
          <a:solidFill>
            <a:srgbClr val="00643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DB01B939-C83D-1F35-DF45-BE14EDBB1165}"/>
              </a:ext>
            </a:extLst>
          </p:cNvPr>
          <p:cNvSpPr/>
          <p:nvPr/>
        </p:nvSpPr>
        <p:spPr>
          <a:xfrm>
            <a:off x="0" y="6539345"/>
            <a:ext cx="12192000" cy="318655"/>
          </a:xfrm>
          <a:prstGeom prst="roundRect">
            <a:avLst>
              <a:gd name="adj" fmla="val 0"/>
            </a:avLst>
          </a:prstGeom>
          <a:solidFill>
            <a:srgbClr val="00643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CME 466 Internet of Things</a:t>
            </a:r>
          </a:p>
        </p:txBody>
      </p:sp>
      <p:sp>
        <p:nvSpPr>
          <p:cNvPr id="9" name="Rounded Rectangle 8">
            <a:extLst>
              <a:ext uri="{FF2B5EF4-FFF2-40B4-BE49-F238E27FC236}">
                <a16:creationId xmlns:a16="http://schemas.microsoft.com/office/drawing/2014/main" id="{6E80D611-FA80-6772-3927-014437595596}"/>
              </a:ext>
            </a:extLst>
          </p:cNvPr>
          <p:cNvSpPr/>
          <p:nvPr/>
        </p:nvSpPr>
        <p:spPr>
          <a:xfrm>
            <a:off x="325581" y="526472"/>
            <a:ext cx="5382492" cy="734290"/>
          </a:xfrm>
          <a:prstGeom prst="roundRect">
            <a:avLst>
              <a:gd name="adj" fmla="val 0"/>
            </a:avLst>
          </a:prstGeom>
          <a:solidFill>
            <a:srgbClr val="00643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5400" dirty="0"/>
              <a:t>Node MCU</a:t>
            </a:r>
          </a:p>
        </p:txBody>
      </p:sp>
      <p:pic>
        <p:nvPicPr>
          <p:cNvPr id="2" name="Picture 2" descr="University of Saskatchewan Logo PNG Transparent &amp; SVG Vector ...">
            <a:extLst>
              <a:ext uri="{FF2B5EF4-FFF2-40B4-BE49-F238E27FC236}">
                <a16:creationId xmlns:a16="http://schemas.microsoft.com/office/drawing/2014/main" id="{7F6B7719-87FC-1266-49F6-7D75F4A9F26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3514" y="5791200"/>
            <a:ext cx="1066800" cy="10668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ESP8266 ESP-12 NodeMCU WeMos D1 Mini WIFI 4M Bytes Development Board Module  COM34 , R23 - Faranux Electronics">
            <a:extLst>
              <a:ext uri="{FF2B5EF4-FFF2-40B4-BE49-F238E27FC236}">
                <a16:creationId xmlns:a16="http://schemas.microsoft.com/office/drawing/2014/main" id="{D2DEA87F-342E-F26F-AB54-6D7268F145A3}"/>
              </a:ext>
            </a:extLst>
          </p:cNvPr>
          <p:cNvPicPr>
            <a:picLocks noChangeAspect="1"/>
          </p:cNvPicPr>
          <p:nvPr/>
        </p:nvPicPr>
        <p:blipFill>
          <a:blip r:embed="rId3"/>
          <a:stretch>
            <a:fillRect/>
          </a:stretch>
        </p:blipFill>
        <p:spPr>
          <a:xfrm>
            <a:off x="759619" y="1316538"/>
            <a:ext cx="2290762" cy="1849628"/>
          </a:xfrm>
          <a:prstGeom prst="rect">
            <a:avLst/>
          </a:prstGeom>
        </p:spPr>
      </p:pic>
      <p:sp>
        <p:nvSpPr>
          <p:cNvPr id="5" name="Rounded Rectangle 8">
            <a:extLst>
              <a:ext uri="{FF2B5EF4-FFF2-40B4-BE49-F238E27FC236}">
                <a16:creationId xmlns:a16="http://schemas.microsoft.com/office/drawing/2014/main" id="{DAD7A6B3-0B9D-C117-B00A-C6F9682E215C}"/>
              </a:ext>
            </a:extLst>
          </p:cNvPr>
          <p:cNvSpPr/>
          <p:nvPr/>
        </p:nvSpPr>
        <p:spPr>
          <a:xfrm>
            <a:off x="3951034" y="1473018"/>
            <a:ext cx="8055443" cy="740243"/>
          </a:xfrm>
          <a:prstGeom prst="roundRect">
            <a:avLst>
              <a:gd name="adj" fmla="val 0"/>
            </a:avLst>
          </a:prstGeom>
          <a:solidFill>
            <a:srgbClr val="00643C"/>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r"/>
            <a:r>
              <a:rPr lang="en-US" sz="3600" dirty="0"/>
              <a:t>Widely used microcontroller</a:t>
            </a:r>
          </a:p>
        </p:txBody>
      </p:sp>
      <p:sp>
        <p:nvSpPr>
          <p:cNvPr id="8" name="Rounded Rectangle 8">
            <a:extLst>
              <a:ext uri="{FF2B5EF4-FFF2-40B4-BE49-F238E27FC236}">
                <a16:creationId xmlns:a16="http://schemas.microsoft.com/office/drawing/2014/main" id="{81DB5570-CB87-BE32-715C-7B148142CBC3}"/>
              </a:ext>
            </a:extLst>
          </p:cNvPr>
          <p:cNvSpPr/>
          <p:nvPr/>
        </p:nvSpPr>
        <p:spPr>
          <a:xfrm>
            <a:off x="3951033" y="2425517"/>
            <a:ext cx="8055443" cy="740243"/>
          </a:xfrm>
          <a:prstGeom prst="roundRect">
            <a:avLst>
              <a:gd name="adj" fmla="val 0"/>
            </a:avLst>
          </a:prstGeom>
          <a:solidFill>
            <a:srgbClr val="00643C"/>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r"/>
            <a:r>
              <a:rPr lang="en-US" sz="3600" dirty="0"/>
              <a:t>Programmable on the shelf </a:t>
            </a:r>
            <a:r>
              <a:rPr lang="en-US" sz="3600" dirty="0" err="1"/>
              <a:t>WiFi</a:t>
            </a:r>
            <a:r>
              <a:rPr lang="en-US" sz="3600" dirty="0"/>
              <a:t> chip</a:t>
            </a:r>
          </a:p>
        </p:txBody>
      </p:sp>
      <p:sp>
        <p:nvSpPr>
          <p:cNvPr id="10" name="Rounded Rectangle 8">
            <a:extLst>
              <a:ext uri="{FF2B5EF4-FFF2-40B4-BE49-F238E27FC236}">
                <a16:creationId xmlns:a16="http://schemas.microsoft.com/office/drawing/2014/main" id="{4C69A53A-0EF9-A8D9-68B4-98B431F8181B}"/>
              </a:ext>
            </a:extLst>
          </p:cNvPr>
          <p:cNvSpPr/>
          <p:nvPr/>
        </p:nvSpPr>
        <p:spPr>
          <a:xfrm>
            <a:off x="5885799" y="526471"/>
            <a:ext cx="5382492" cy="734290"/>
          </a:xfrm>
          <a:prstGeom prst="roundRect">
            <a:avLst>
              <a:gd name="adj" fmla="val 0"/>
            </a:avLst>
          </a:prstGeom>
          <a:solidFill>
            <a:srgbClr val="00643C"/>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r"/>
            <a:r>
              <a:rPr lang="en-US" sz="5400" dirty="0"/>
              <a:t>esp8266</a:t>
            </a:r>
          </a:p>
        </p:txBody>
      </p:sp>
      <p:pic>
        <p:nvPicPr>
          <p:cNvPr id="11" name="Picture 10" descr="Raspberry Pi Pico: DHT11/DHT22 Temperature and Humidity Sensor (Arduino) |  Random Nerd Tutorials">
            <a:extLst>
              <a:ext uri="{FF2B5EF4-FFF2-40B4-BE49-F238E27FC236}">
                <a16:creationId xmlns:a16="http://schemas.microsoft.com/office/drawing/2014/main" id="{C335A9F8-8E92-D29C-4829-6FA3EEF95C7F}"/>
              </a:ext>
            </a:extLst>
          </p:cNvPr>
          <p:cNvPicPr>
            <a:picLocks noChangeAspect="1"/>
          </p:cNvPicPr>
          <p:nvPr/>
        </p:nvPicPr>
        <p:blipFill>
          <a:blip r:embed="rId4"/>
          <a:stretch>
            <a:fillRect/>
          </a:stretch>
        </p:blipFill>
        <p:spPr>
          <a:xfrm>
            <a:off x="735806" y="4240777"/>
            <a:ext cx="2743200" cy="1543507"/>
          </a:xfrm>
          <a:prstGeom prst="rect">
            <a:avLst/>
          </a:prstGeom>
        </p:spPr>
      </p:pic>
      <p:sp>
        <p:nvSpPr>
          <p:cNvPr id="12" name="Rounded Rectangle 8">
            <a:extLst>
              <a:ext uri="{FF2B5EF4-FFF2-40B4-BE49-F238E27FC236}">
                <a16:creationId xmlns:a16="http://schemas.microsoft.com/office/drawing/2014/main" id="{81C15692-7057-6A98-867D-5AA94B23A9C3}"/>
              </a:ext>
            </a:extLst>
          </p:cNvPr>
          <p:cNvSpPr/>
          <p:nvPr/>
        </p:nvSpPr>
        <p:spPr>
          <a:xfrm>
            <a:off x="3951032" y="4241220"/>
            <a:ext cx="8055443" cy="740243"/>
          </a:xfrm>
          <a:prstGeom prst="roundRect">
            <a:avLst>
              <a:gd name="adj" fmla="val 0"/>
            </a:avLst>
          </a:prstGeom>
          <a:solidFill>
            <a:srgbClr val="00643C"/>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r"/>
            <a:r>
              <a:rPr lang="en-US" sz="3600" dirty="0"/>
              <a:t>Temperature: </a:t>
            </a:r>
            <a:r>
              <a:rPr lang="en-US" sz="3600" dirty="0">
                <a:ea typeface="+mn-lt"/>
                <a:cs typeface="+mn-lt"/>
              </a:rPr>
              <a:t>-40 to 80 ºC </a:t>
            </a:r>
            <a:r>
              <a:rPr lang="en-US" sz="3600" baseline="30000" dirty="0">
                <a:ea typeface="+mn-lt"/>
                <a:cs typeface="+mn-lt"/>
              </a:rPr>
              <a:t>+/-0.5ºC</a:t>
            </a:r>
            <a:r>
              <a:rPr lang="en-US" sz="3600" dirty="0"/>
              <a:t> </a:t>
            </a:r>
            <a:endParaRPr lang="en-US" dirty="0"/>
          </a:p>
        </p:txBody>
      </p:sp>
      <p:sp>
        <p:nvSpPr>
          <p:cNvPr id="13" name="Rounded Rectangle 8">
            <a:extLst>
              <a:ext uri="{FF2B5EF4-FFF2-40B4-BE49-F238E27FC236}">
                <a16:creationId xmlns:a16="http://schemas.microsoft.com/office/drawing/2014/main" id="{92B53125-7CC0-CCB7-DBB0-32C88C55A845}"/>
              </a:ext>
            </a:extLst>
          </p:cNvPr>
          <p:cNvSpPr/>
          <p:nvPr/>
        </p:nvSpPr>
        <p:spPr>
          <a:xfrm>
            <a:off x="3951031" y="5044892"/>
            <a:ext cx="8055443" cy="740243"/>
          </a:xfrm>
          <a:prstGeom prst="roundRect">
            <a:avLst>
              <a:gd name="adj" fmla="val 0"/>
            </a:avLst>
          </a:prstGeom>
          <a:solidFill>
            <a:srgbClr val="00643C"/>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r"/>
            <a:r>
              <a:rPr lang="en-US" sz="3600" dirty="0"/>
              <a:t>Humidity: </a:t>
            </a:r>
            <a:r>
              <a:rPr lang="en-US" sz="3600" dirty="0">
                <a:ea typeface="+mn-lt"/>
                <a:cs typeface="+mn-lt"/>
              </a:rPr>
              <a:t>0 to 100% </a:t>
            </a:r>
            <a:r>
              <a:rPr lang="en-US" sz="3600" baseline="30000" dirty="0">
                <a:ea typeface="+mn-lt"/>
                <a:cs typeface="+mn-lt"/>
              </a:rPr>
              <a:t>+/-2%</a:t>
            </a:r>
            <a:r>
              <a:rPr lang="en-US" sz="3600" dirty="0"/>
              <a:t> </a:t>
            </a:r>
            <a:endParaRPr lang="en-US" dirty="0"/>
          </a:p>
        </p:txBody>
      </p:sp>
      <p:sp>
        <p:nvSpPr>
          <p:cNvPr id="4" name="Rounded Rectangle 3">
            <a:extLst>
              <a:ext uri="{FF2B5EF4-FFF2-40B4-BE49-F238E27FC236}">
                <a16:creationId xmlns:a16="http://schemas.microsoft.com/office/drawing/2014/main" id="{E8D0A612-4D53-2583-4C8B-F2A7D148B6CE}"/>
              </a:ext>
            </a:extLst>
          </p:cNvPr>
          <p:cNvSpPr/>
          <p:nvPr/>
        </p:nvSpPr>
        <p:spPr>
          <a:xfrm>
            <a:off x="11378885" y="6212560"/>
            <a:ext cx="834888" cy="653570"/>
          </a:xfrm>
          <a:prstGeom prst="roundRect">
            <a:avLst>
              <a:gd name="adj" fmla="val 50000"/>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3600" dirty="0"/>
              <a:t>4</a:t>
            </a:r>
          </a:p>
        </p:txBody>
      </p:sp>
    </p:spTree>
    <p:extLst>
      <p:ext uri="{BB962C8B-B14F-4D97-AF65-F5344CB8AC3E}">
        <p14:creationId xmlns:p14="http://schemas.microsoft.com/office/powerpoint/2010/main" val="2877450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E4FE43-7CA6-5DE2-1D25-9E8B5E1ED927}"/>
            </a:ext>
          </a:extLst>
        </p:cNvPr>
        <p:cNvGrpSpPr/>
        <p:nvPr/>
      </p:nvGrpSpPr>
      <p:grpSpPr>
        <a:xfrm>
          <a:off x="0" y="0"/>
          <a:ext cx="0" cy="0"/>
          <a:chOff x="0" y="0"/>
          <a:chExt cx="0" cy="0"/>
        </a:xfrm>
      </p:grpSpPr>
      <p:sp>
        <p:nvSpPr>
          <p:cNvPr id="6" name="Rounded Rectangle 5">
            <a:extLst>
              <a:ext uri="{FF2B5EF4-FFF2-40B4-BE49-F238E27FC236}">
                <a16:creationId xmlns:a16="http://schemas.microsoft.com/office/drawing/2014/main" id="{EAE551E9-7026-6479-A91D-F30854231379}"/>
              </a:ext>
            </a:extLst>
          </p:cNvPr>
          <p:cNvSpPr/>
          <p:nvPr/>
        </p:nvSpPr>
        <p:spPr>
          <a:xfrm>
            <a:off x="0" y="0"/>
            <a:ext cx="12192000" cy="318656"/>
          </a:xfrm>
          <a:prstGeom prst="roundRect">
            <a:avLst>
              <a:gd name="adj" fmla="val 0"/>
            </a:avLst>
          </a:prstGeom>
          <a:solidFill>
            <a:srgbClr val="00643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DB01B939-C83D-1F35-DF45-BE14EDBB1165}"/>
              </a:ext>
            </a:extLst>
          </p:cNvPr>
          <p:cNvSpPr/>
          <p:nvPr/>
        </p:nvSpPr>
        <p:spPr>
          <a:xfrm>
            <a:off x="0" y="6539345"/>
            <a:ext cx="12192000" cy="318655"/>
          </a:xfrm>
          <a:prstGeom prst="roundRect">
            <a:avLst>
              <a:gd name="adj" fmla="val 0"/>
            </a:avLst>
          </a:prstGeom>
          <a:solidFill>
            <a:srgbClr val="00643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CME 466 Internet of Things</a:t>
            </a:r>
          </a:p>
        </p:txBody>
      </p:sp>
      <p:sp>
        <p:nvSpPr>
          <p:cNvPr id="9" name="Rounded Rectangle 8">
            <a:extLst>
              <a:ext uri="{FF2B5EF4-FFF2-40B4-BE49-F238E27FC236}">
                <a16:creationId xmlns:a16="http://schemas.microsoft.com/office/drawing/2014/main" id="{6E80D611-FA80-6772-3927-014437595596}"/>
              </a:ext>
            </a:extLst>
          </p:cNvPr>
          <p:cNvSpPr/>
          <p:nvPr/>
        </p:nvSpPr>
        <p:spPr>
          <a:xfrm>
            <a:off x="325581" y="526472"/>
            <a:ext cx="11126904" cy="734290"/>
          </a:xfrm>
          <a:prstGeom prst="roundRect">
            <a:avLst>
              <a:gd name="adj" fmla="val 0"/>
            </a:avLst>
          </a:prstGeom>
          <a:solidFill>
            <a:srgbClr val="00643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3200" dirty="0" err="1"/>
              <a:t>NodeMCU</a:t>
            </a:r>
            <a:r>
              <a:rPr lang="en-US" sz="3200" dirty="0"/>
              <a:t> ESP8266 Microcontroller Pinout</a:t>
            </a:r>
          </a:p>
        </p:txBody>
      </p:sp>
      <p:pic>
        <p:nvPicPr>
          <p:cNvPr id="2" name="Picture 2" descr="University of Saskatchewan Logo PNG Transparent &amp; SVG Vector ...">
            <a:extLst>
              <a:ext uri="{FF2B5EF4-FFF2-40B4-BE49-F238E27FC236}">
                <a16:creationId xmlns:a16="http://schemas.microsoft.com/office/drawing/2014/main" id="{7F6B7719-87FC-1266-49F6-7D75F4A9F26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3514" y="5791200"/>
            <a:ext cx="1066800" cy="106680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a:extLst>
              <a:ext uri="{FF2B5EF4-FFF2-40B4-BE49-F238E27FC236}">
                <a16:creationId xmlns:a16="http://schemas.microsoft.com/office/drawing/2014/main" id="{7B9C1D28-CB39-3DB2-0122-3253DC64BA3B}"/>
              </a:ext>
            </a:extLst>
          </p:cNvPr>
          <p:cNvPicPr>
            <a:picLocks noChangeAspect="1"/>
          </p:cNvPicPr>
          <p:nvPr/>
        </p:nvPicPr>
        <p:blipFill>
          <a:blip r:embed="rId3"/>
          <a:stretch>
            <a:fillRect/>
          </a:stretch>
        </p:blipFill>
        <p:spPr>
          <a:xfrm>
            <a:off x="1473828" y="1566825"/>
            <a:ext cx="9082569" cy="4598448"/>
          </a:xfrm>
          <a:prstGeom prst="rect">
            <a:avLst/>
          </a:prstGeom>
        </p:spPr>
      </p:pic>
      <p:sp>
        <p:nvSpPr>
          <p:cNvPr id="3" name="Rounded Rectangle 2">
            <a:extLst>
              <a:ext uri="{FF2B5EF4-FFF2-40B4-BE49-F238E27FC236}">
                <a16:creationId xmlns:a16="http://schemas.microsoft.com/office/drawing/2014/main" id="{38CC9C80-9798-1C36-736B-8C8B5AAE7D30}"/>
              </a:ext>
            </a:extLst>
          </p:cNvPr>
          <p:cNvSpPr/>
          <p:nvPr/>
        </p:nvSpPr>
        <p:spPr>
          <a:xfrm>
            <a:off x="11378885" y="6212560"/>
            <a:ext cx="834888" cy="653570"/>
          </a:xfrm>
          <a:prstGeom prst="roundRect">
            <a:avLst>
              <a:gd name="adj" fmla="val 50000"/>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3600" dirty="0"/>
              <a:t>5</a:t>
            </a:r>
          </a:p>
        </p:txBody>
      </p:sp>
    </p:spTree>
    <p:extLst>
      <p:ext uri="{BB962C8B-B14F-4D97-AF65-F5344CB8AC3E}">
        <p14:creationId xmlns:p14="http://schemas.microsoft.com/office/powerpoint/2010/main" val="18909481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E4FE43-7CA6-5DE2-1D25-9E8B5E1ED927}"/>
            </a:ext>
          </a:extLst>
        </p:cNvPr>
        <p:cNvGrpSpPr/>
        <p:nvPr/>
      </p:nvGrpSpPr>
      <p:grpSpPr>
        <a:xfrm>
          <a:off x="0" y="0"/>
          <a:ext cx="0" cy="0"/>
          <a:chOff x="0" y="0"/>
          <a:chExt cx="0" cy="0"/>
        </a:xfrm>
      </p:grpSpPr>
      <p:sp>
        <p:nvSpPr>
          <p:cNvPr id="6" name="Rounded Rectangle 5">
            <a:extLst>
              <a:ext uri="{FF2B5EF4-FFF2-40B4-BE49-F238E27FC236}">
                <a16:creationId xmlns:a16="http://schemas.microsoft.com/office/drawing/2014/main" id="{EAE551E9-7026-6479-A91D-F30854231379}"/>
              </a:ext>
            </a:extLst>
          </p:cNvPr>
          <p:cNvSpPr/>
          <p:nvPr/>
        </p:nvSpPr>
        <p:spPr>
          <a:xfrm>
            <a:off x="0" y="0"/>
            <a:ext cx="12192000" cy="318656"/>
          </a:xfrm>
          <a:prstGeom prst="roundRect">
            <a:avLst>
              <a:gd name="adj" fmla="val 0"/>
            </a:avLst>
          </a:prstGeom>
          <a:solidFill>
            <a:srgbClr val="00643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DB01B939-C83D-1F35-DF45-BE14EDBB1165}"/>
              </a:ext>
            </a:extLst>
          </p:cNvPr>
          <p:cNvSpPr/>
          <p:nvPr/>
        </p:nvSpPr>
        <p:spPr>
          <a:xfrm>
            <a:off x="0" y="6539345"/>
            <a:ext cx="12192000" cy="318655"/>
          </a:xfrm>
          <a:prstGeom prst="roundRect">
            <a:avLst>
              <a:gd name="adj" fmla="val 0"/>
            </a:avLst>
          </a:prstGeom>
          <a:solidFill>
            <a:srgbClr val="00643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CME 466 Internet of Things</a:t>
            </a:r>
          </a:p>
        </p:txBody>
      </p:sp>
      <p:sp>
        <p:nvSpPr>
          <p:cNvPr id="9" name="Rounded Rectangle 8">
            <a:extLst>
              <a:ext uri="{FF2B5EF4-FFF2-40B4-BE49-F238E27FC236}">
                <a16:creationId xmlns:a16="http://schemas.microsoft.com/office/drawing/2014/main" id="{6E80D611-FA80-6772-3927-014437595596}"/>
              </a:ext>
            </a:extLst>
          </p:cNvPr>
          <p:cNvSpPr/>
          <p:nvPr/>
        </p:nvSpPr>
        <p:spPr>
          <a:xfrm>
            <a:off x="325581" y="526472"/>
            <a:ext cx="11126904" cy="734290"/>
          </a:xfrm>
          <a:prstGeom prst="roundRect">
            <a:avLst>
              <a:gd name="adj" fmla="val 0"/>
            </a:avLst>
          </a:prstGeom>
          <a:solidFill>
            <a:srgbClr val="00643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3200" dirty="0"/>
              <a:t>DHT22 Sensor Pinout</a:t>
            </a:r>
          </a:p>
        </p:txBody>
      </p:sp>
      <p:pic>
        <p:nvPicPr>
          <p:cNvPr id="2" name="Picture 2" descr="University of Saskatchewan Logo PNG Transparent &amp; SVG Vector ...">
            <a:extLst>
              <a:ext uri="{FF2B5EF4-FFF2-40B4-BE49-F238E27FC236}">
                <a16:creationId xmlns:a16="http://schemas.microsoft.com/office/drawing/2014/main" id="{7F6B7719-87FC-1266-49F6-7D75F4A9F26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3514" y="5791200"/>
            <a:ext cx="1066800" cy="10668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EE251976-F992-88FB-5FA5-277A87B8E9D0}"/>
              </a:ext>
            </a:extLst>
          </p:cNvPr>
          <p:cNvPicPr>
            <a:picLocks noChangeAspect="1"/>
          </p:cNvPicPr>
          <p:nvPr/>
        </p:nvPicPr>
        <p:blipFill>
          <a:blip r:embed="rId3"/>
          <a:stretch>
            <a:fillRect/>
          </a:stretch>
        </p:blipFill>
        <p:spPr>
          <a:xfrm>
            <a:off x="1692179" y="1429652"/>
            <a:ext cx="7406851" cy="4167587"/>
          </a:xfrm>
          <a:prstGeom prst="rect">
            <a:avLst/>
          </a:prstGeom>
        </p:spPr>
      </p:pic>
      <p:sp>
        <p:nvSpPr>
          <p:cNvPr id="3" name="Rounded Rectangle 2">
            <a:extLst>
              <a:ext uri="{FF2B5EF4-FFF2-40B4-BE49-F238E27FC236}">
                <a16:creationId xmlns:a16="http://schemas.microsoft.com/office/drawing/2014/main" id="{31F76146-FF65-15A3-1C7A-9CA53757DBB4}"/>
              </a:ext>
            </a:extLst>
          </p:cNvPr>
          <p:cNvSpPr/>
          <p:nvPr/>
        </p:nvSpPr>
        <p:spPr>
          <a:xfrm>
            <a:off x="11378885" y="6212560"/>
            <a:ext cx="834888" cy="653570"/>
          </a:xfrm>
          <a:prstGeom prst="roundRect">
            <a:avLst>
              <a:gd name="adj" fmla="val 50000"/>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3600" dirty="0"/>
              <a:t>6</a:t>
            </a:r>
          </a:p>
        </p:txBody>
      </p:sp>
    </p:spTree>
    <p:extLst>
      <p:ext uri="{BB962C8B-B14F-4D97-AF65-F5344CB8AC3E}">
        <p14:creationId xmlns:p14="http://schemas.microsoft.com/office/powerpoint/2010/main" val="20757246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E4FE43-7CA6-5DE2-1D25-9E8B5E1ED927}"/>
            </a:ext>
          </a:extLst>
        </p:cNvPr>
        <p:cNvGrpSpPr/>
        <p:nvPr/>
      </p:nvGrpSpPr>
      <p:grpSpPr>
        <a:xfrm>
          <a:off x="0" y="0"/>
          <a:ext cx="0" cy="0"/>
          <a:chOff x="0" y="0"/>
          <a:chExt cx="0" cy="0"/>
        </a:xfrm>
      </p:grpSpPr>
      <p:sp>
        <p:nvSpPr>
          <p:cNvPr id="6" name="Rounded Rectangle 5">
            <a:extLst>
              <a:ext uri="{FF2B5EF4-FFF2-40B4-BE49-F238E27FC236}">
                <a16:creationId xmlns:a16="http://schemas.microsoft.com/office/drawing/2014/main" id="{EAE551E9-7026-6479-A91D-F30854231379}"/>
              </a:ext>
            </a:extLst>
          </p:cNvPr>
          <p:cNvSpPr/>
          <p:nvPr/>
        </p:nvSpPr>
        <p:spPr>
          <a:xfrm>
            <a:off x="0" y="0"/>
            <a:ext cx="12192000" cy="318656"/>
          </a:xfrm>
          <a:prstGeom prst="roundRect">
            <a:avLst>
              <a:gd name="adj" fmla="val 0"/>
            </a:avLst>
          </a:prstGeom>
          <a:solidFill>
            <a:srgbClr val="00643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DB01B939-C83D-1F35-DF45-BE14EDBB1165}"/>
              </a:ext>
            </a:extLst>
          </p:cNvPr>
          <p:cNvSpPr/>
          <p:nvPr/>
        </p:nvSpPr>
        <p:spPr>
          <a:xfrm>
            <a:off x="0" y="6539345"/>
            <a:ext cx="12192000" cy="318655"/>
          </a:xfrm>
          <a:prstGeom prst="roundRect">
            <a:avLst>
              <a:gd name="adj" fmla="val 0"/>
            </a:avLst>
          </a:prstGeom>
          <a:solidFill>
            <a:srgbClr val="00643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CME 466 Internet of Things</a:t>
            </a:r>
          </a:p>
        </p:txBody>
      </p:sp>
      <p:sp>
        <p:nvSpPr>
          <p:cNvPr id="9" name="Rounded Rectangle 8">
            <a:extLst>
              <a:ext uri="{FF2B5EF4-FFF2-40B4-BE49-F238E27FC236}">
                <a16:creationId xmlns:a16="http://schemas.microsoft.com/office/drawing/2014/main" id="{6E80D611-FA80-6772-3927-014437595596}"/>
              </a:ext>
            </a:extLst>
          </p:cNvPr>
          <p:cNvSpPr/>
          <p:nvPr/>
        </p:nvSpPr>
        <p:spPr>
          <a:xfrm>
            <a:off x="325581" y="526472"/>
            <a:ext cx="11126904" cy="734290"/>
          </a:xfrm>
          <a:prstGeom prst="roundRect">
            <a:avLst>
              <a:gd name="adj" fmla="val 0"/>
            </a:avLst>
          </a:prstGeom>
          <a:solidFill>
            <a:srgbClr val="00643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3200" dirty="0"/>
              <a:t>How to connect the DHT22 to the ESP8266 Microcontroller</a:t>
            </a:r>
          </a:p>
        </p:txBody>
      </p:sp>
      <p:pic>
        <p:nvPicPr>
          <p:cNvPr id="2" name="Picture 2" descr="University of Saskatchewan Logo PNG Transparent &amp; SVG Vector ...">
            <a:extLst>
              <a:ext uri="{FF2B5EF4-FFF2-40B4-BE49-F238E27FC236}">
                <a16:creationId xmlns:a16="http://schemas.microsoft.com/office/drawing/2014/main" id="{7F6B7719-87FC-1266-49F6-7D75F4A9F26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3514" y="5791200"/>
            <a:ext cx="1066800" cy="1066800"/>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8C80E10-BF2F-C2BF-8DA3-3F62ECA75435}"/>
              </a:ext>
            </a:extLst>
          </p:cNvPr>
          <p:cNvSpPr txBox="1"/>
          <p:nvPr/>
        </p:nvSpPr>
        <p:spPr>
          <a:xfrm>
            <a:off x="203514" y="1700213"/>
            <a:ext cx="7456460" cy="2222403"/>
          </a:xfrm>
          <a:prstGeom prst="rect">
            <a:avLst/>
          </a:prstGeom>
          <a:noFill/>
        </p:spPr>
        <p:txBody>
          <a:bodyPr wrap="square">
            <a:spAutoFit/>
          </a:bodyPr>
          <a:lstStyle/>
          <a:p>
            <a:pPr algn="l">
              <a:lnSpc>
                <a:spcPct val="200000"/>
              </a:lnSpc>
              <a:buFont typeface="Arial" panose="020B0604020202020204" pitchFamily="34" charset="0"/>
              <a:buChar char="•"/>
            </a:pPr>
            <a:r>
              <a:rPr lang="en-US" b="1" dirty="0">
                <a:latin typeface="Arial" panose="020B0604020202020204" pitchFamily="34" charset="0"/>
                <a:cs typeface="Arial" panose="020B0604020202020204" pitchFamily="34" charset="0"/>
              </a:rPr>
              <a:t> ESP8266 </a:t>
            </a:r>
            <a:r>
              <a:rPr lang="en-US" b="1" i="0" strike="noStrike" dirty="0">
                <a:effectLst/>
                <a:latin typeface="Arial" panose="020B0604020202020204" pitchFamily="34" charset="0"/>
                <a:cs typeface="Arial" panose="020B0604020202020204" pitchFamily="34" charset="0"/>
              </a:rPr>
              <a:t>Module</a:t>
            </a:r>
          </a:p>
          <a:p>
            <a:pPr algn="l">
              <a:lnSpc>
                <a:spcPct val="200000"/>
              </a:lnSpc>
              <a:buFont typeface="Arial" panose="020B0604020202020204" pitchFamily="34" charset="0"/>
              <a:buChar char="•"/>
            </a:pPr>
            <a:r>
              <a:rPr lang="en-US" b="1" i="0" strike="noStrike" dirty="0">
                <a:effectLst/>
                <a:latin typeface="Arial" panose="020B0604020202020204" pitchFamily="34" charset="0"/>
                <a:cs typeface="Arial" panose="020B0604020202020204" pitchFamily="34" charset="0"/>
                <a:hlinkClick r:id="rId3">
                  <a:extLst>
                    <a:ext uri="{A12FA001-AC4F-418D-AE19-62706E023703}">
                      <ahyp:hlinkClr xmlns:ahyp="http://schemas.microsoft.com/office/drawing/2018/hyperlinkcolor" val="tx"/>
                    </a:ext>
                  </a:extLst>
                </a:hlinkClick>
              </a:rPr>
              <a:t>DHT22</a:t>
            </a:r>
            <a:r>
              <a:rPr lang="en-US" b="1" i="0" dirty="0">
                <a:effectLst/>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Sensor</a:t>
            </a:r>
            <a:endParaRPr lang="en-US" b="1" i="0" dirty="0">
              <a:effectLst/>
              <a:latin typeface="Arial" panose="020B0604020202020204" pitchFamily="34" charset="0"/>
              <a:cs typeface="Arial" panose="020B0604020202020204" pitchFamily="34" charset="0"/>
            </a:endParaRPr>
          </a:p>
          <a:p>
            <a:pPr algn="l">
              <a:lnSpc>
                <a:spcPct val="200000"/>
              </a:lnSpc>
              <a:buFont typeface="Arial" panose="020B0604020202020204" pitchFamily="34" charset="0"/>
              <a:buChar char="•"/>
            </a:pPr>
            <a:r>
              <a:rPr lang="en-US" b="1" i="0" strike="noStrike" dirty="0">
                <a:effectLst/>
                <a:latin typeface="Arial" panose="020B0604020202020204" pitchFamily="34" charset="0"/>
                <a:cs typeface="Arial" panose="020B0604020202020204" pitchFamily="34" charset="0"/>
                <a:hlinkClick r:id="rId4">
                  <a:extLst>
                    <a:ext uri="{A12FA001-AC4F-418D-AE19-62706E023703}">
                      <ahyp:hlinkClr xmlns:ahyp="http://schemas.microsoft.com/office/drawing/2018/hyperlinkcolor" val="tx"/>
                    </a:ext>
                  </a:extLst>
                </a:hlinkClick>
              </a:rPr>
              <a:t>Breadboard</a:t>
            </a:r>
            <a:endParaRPr lang="en-US" b="1" i="0" dirty="0">
              <a:effectLst/>
              <a:latin typeface="Arial" panose="020B0604020202020204" pitchFamily="34" charset="0"/>
              <a:cs typeface="Arial" panose="020B0604020202020204" pitchFamily="34" charset="0"/>
            </a:endParaRPr>
          </a:p>
          <a:p>
            <a:pPr algn="l">
              <a:lnSpc>
                <a:spcPct val="200000"/>
              </a:lnSpc>
              <a:buFont typeface="Arial" panose="020B0604020202020204" pitchFamily="34" charset="0"/>
              <a:buChar char="•"/>
            </a:pPr>
            <a:r>
              <a:rPr lang="en-US" b="1" i="0" strike="noStrike" dirty="0">
                <a:effectLst/>
                <a:latin typeface="Arial" panose="020B0604020202020204" pitchFamily="34" charset="0"/>
                <a:cs typeface="Arial" panose="020B0604020202020204" pitchFamily="34" charset="0"/>
                <a:hlinkClick r:id="rId5">
                  <a:extLst>
                    <a:ext uri="{A12FA001-AC4F-418D-AE19-62706E023703}">
                      <ahyp:hlinkClr xmlns:ahyp="http://schemas.microsoft.com/office/drawing/2018/hyperlinkcolor" val="tx"/>
                    </a:ext>
                  </a:extLst>
                </a:hlinkClick>
              </a:rPr>
              <a:t>Jumper wires</a:t>
            </a:r>
            <a:endParaRPr lang="en-US" b="1" i="0" dirty="0">
              <a:effectLst/>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22BE2106-FF8C-1EFF-F378-3189819E5BD2}"/>
              </a:ext>
            </a:extLst>
          </p:cNvPr>
          <p:cNvPicPr>
            <a:picLocks noChangeAspect="1"/>
          </p:cNvPicPr>
          <p:nvPr/>
        </p:nvPicPr>
        <p:blipFill>
          <a:blip r:embed="rId6"/>
          <a:stretch>
            <a:fillRect/>
          </a:stretch>
        </p:blipFill>
        <p:spPr>
          <a:xfrm>
            <a:off x="3252866" y="1607197"/>
            <a:ext cx="8542911" cy="4926975"/>
          </a:xfrm>
          <a:prstGeom prst="rect">
            <a:avLst/>
          </a:prstGeom>
        </p:spPr>
      </p:pic>
      <p:sp>
        <p:nvSpPr>
          <p:cNvPr id="8" name="TextBox 7">
            <a:extLst>
              <a:ext uri="{FF2B5EF4-FFF2-40B4-BE49-F238E27FC236}">
                <a16:creationId xmlns:a16="http://schemas.microsoft.com/office/drawing/2014/main" id="{D2009AF1-85A3-6038-BE02-CC49ADCA02AD}"/>
              </a:ext>
            </a:extLst>
          </p:cNvPr>
          <p:cNvSpPr txBox="1"/>
          <p:nvPr/>
        </p:nvSpPr>
        <p:spPr>
          <a:xfrm>
            <a:off x="7779896" y="3747518"/>
            <a:ext cx="1437704" cy="646331"/>
          </a:xfrm>
          <a:prstGeom prst="rect">
            <a:avLst/>
          </a:prstGeom>
          <a:noFill/>
        </p:spPr>
        <p:txBody>
          <a:bodyPr wrap="square" rtlCol="0">
            <a:spAutoFit/>
          </a:bodyPr>
          <a:lstStyle/>
          <a:p>
            <a:r>
              <a:rPr lang="en-US" sz="3600" b="1" dirty="0">
                <a:solidFill>
                  <a:srgbClr val="FFFF00"/>
                </a:solidFill>
                <a:highlight>
                  <a:srgbClr val="000080"/>
                </a:highlight>
              </a:rPr>
              <a:t>Data</a:t>
            </a:r>
          </a:p>
        </p:txBody>
      </p:sp>
      <p:sp>
        <p:nvSpPr>
          <p:cNvPr id="3" name="Rounded Rectangle 2">
            <a:extLst>
              <a:ext uri="{FF2B5EF4-FFF2-40B4-BE49-F238E27FC236}">
                <a16:creationId xmlns:a16="http://schemas.microsoft.com/office/drawing/2014/main" id="{C6CFDBD3-F589-D47A-9CDE-7122900B415F}"/>
              </a:ext>
            </a:extLst>
          </p:cNvPr>
          <p:cNvSpPr/>
          <p:nvPr/>
        </p:nvSpPr>
        <p:spPr>
          <a:xfrm>
            <a:off x="11378885" y="6212560"/>
            <a:ext cx="834888" cy="653570"/>
          </a:xfrm>
          <a:prstGeom prst="roundRect">
            <a:avLst>
              <a:gd name="adj" fmla="val 50000"/>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3600" dirty="0"/>
              <a:t>7</a:t>
            </a:r>
          </a:p>
        </p:txBody>
      </p:sp>
    </p:spTree>
    <p:extLst>
      <p:ext uri="{BB962C8B-B14F-4D97-AF65-F5344CB8AC3E}">
        <p14:creationId xmlns:p14="http://schemas.microsoft.com/office/powerpoint/2010/main" val="32135823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F0F7A8-9751-4F30-FC9E-68A755583473}"/>
            </a:ext>
          </a:extLst>
        </p:cNvPr>
        <p:cNvGrpSpPr/>
        <p:nvPr/>
      </p:nvGrpSpPr>
      <p:grpSpPr>
        <a:xfrm>
          <a:off x="0" y="0"/>
          <a:ext cx="0" cy="0"/>
          <a:chOff x="0" y="0"/>
          <a:chExt cx="0" cy="0"/>
        </a:xfrm>
      </p:grpSpPr>
      <p:sp>
        <p:nvSpPr>
          <p:cNvPr id="6" name="Rounded Rectangle 5">
            <a:extLst>
              <a:ext uri="{FF2B5EF4-FFF2-40B4-BE49-F238E27FC236}">
                <a16:creationId xmlns:a16="http://schemas.microsoft.com/office/drawing/2014/main" id="{0F711D3F-B67E-7E94-3447-AC40D8E24E22}"/>
              </a:ext>
            </a:extLst>
          </p:cNvPr>
          <p:cNvSpPr/>
          <p:nvPr/>
        </p:nvSpPr>
        <p:spPr>
          <a:xfrm>
            <a:off x="0" y="0"/>
            <a:ext cx="12192000" cy="318656"/>
          </a:xfrm>
          <a:prstGeom prst="roundRect">
            <a:avLst>
              <a:gd name="adj" fmla="val 0"/>
            </a:avLst>
          </a:prstGeom>
          <a:solidFill>
            <a:srgbClr val="00643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08499EE2-C188-B3CB-0087-088D2A97006C}"/>
              </a:ext>
            </a:extLst>
          </p:cNvPr>
          <p:cNvSpPr/>
          <p:nvPr/>
        </p:nvSpPr>
        <p:spPr>
          <a:xfrm>
            <a:off x="0" y="6539345"/>
            <a:ext cx="12192000" cy="318655"/>
          </a:xfrm>
          <a:prstGeom prst="roundRect">
            <a:avLst>
              <a:gd name="adj" fmla="val 0"/>
            </a:avLst>
          </a:prstGeom>
          <a:solidFill>
            <a:srgbClr val="00643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CME 466 Internet of Things</a:t>
            </a:r>
          </a:p>
        </p:txBody>
      </p:sp>
      <p:sp>
        <p:nvSpPr>
          <p:cNvPr id="9" name="Rounded Rectangle 8">
            <a:extLst>
              <a:ext uri="{FF2B5EF4-FFF2-40B4-BE49-F238E27FC236}">
                <a16:creationId xmlns:a16="http://schemas.microsoft.com/office/drawing/2014/main" id="{261BAC87-3433-94D4-1B18-73B4555E2F4D}"/>
              </a:ext>
            </a:extLst>
          </p:cNvPr>
          <p:cNvSpPr/>
          <p:nvPr/>
        </p:nvSpPr>
        <p:spPr>
          <a:xfrm>
            <a:off x="203514" y="353298"/>
            <a:ext cx="5340928" cy="540329"/>
          </a:xfrm>
          <a:prstGeom prst="roundRect">
            <a:avLst>
              <a:gd name="adj" fmla="val 0"/>
            </a:avLst>
          </a:prstGeom>
          <a:solidFill>
            <a:srgbClr val="00643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dirty="0"/>
              <a:t>IoT Systems with ESP8266</a:t>
            </a:r>
          </a:p>
        </p:txBody>
      </p:sp>
      <p:pic>
        <p:nvPicPr>
          <p:cNvPr id="2" name="Picture 2" descr="University of Saskatchewan Logo PNG Transparent &amp; SVG Vector ...">
            <a:extLst>
              <a:ext uri="{FF2B5EF4-FFF2-40B4-BE49-F238E27FC236}">
                <a16:creationId xmlns:a16="http://schemas.microsoft.com/office/drawing/2014/main" id="{09737D6B-7307-A208-A44E-39CCF00361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3514" y="5791200"/>
            <a:ext cx="1066800" cy="1066800"/>
          </a:xfrm>
          <a:prstGeom prst="rect">
            <a:avLst/>
          </a:prstGeom>
          <a:noFill/>
          <a:extLst>
            <a:ext uri="{909E8E84-426E-40DD-AFC4-6F175D3DCCD1}">
              <a14:hiddenFill xmlns:a14="http://schemas.microsoft.com/office/drawing/2010/main">
                <a:solidFill>
                  <a:srgbClr val="FFFFFF"/>
                </a:solidFill>
              </a14:hiddenFill>
            </a:ext>
          </a:extLst>
        </p:spPr>
      </p:pic>
      <p:sp>
        <p:nvSpPr>
          <p:cNvPr id="4" name="Rounded Rectangle 3">
            <a:extLst>
              <a:ext uri="{FF2B5EF4-FFF2-40B4-BE49-F238E27FC236}">
                <a16:creationId xmlns:a16="http://schemas.microsoft.com/office/drawing/2014/main" id="{0EA5B7B9-5FD5-C4D0-84A3-28FB1DB8213B}"/>
              </a:ext>
            </a:extLst>
          </p:cNvPr>
          <p:cNvSpPr/>
          <p:nvPr/>
        </p:nvSpPr>
        <p:spPr>
          <a:xfrm>
            <a:off x="5587688" y="353298"/>
            <a:ext cx="6400798" cy="540329"/>
          </a:xfrm>
          <a:prstGeom prst="roundRect">
            <a:avLst>
              <a:gd name="adj" fmla="val 0"/>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3600" dirty="0"/>
              <a:t>Getting Started with ESP8266</a:t>
            </a:r>
          </a:p>
        </p:txBody>
      </p:sp>
      <p:sp>
        <p:nvSpPr>
          <p:cNvPr id="3" name="Rounded Rectangle 8">
            <a:extLst>
              <a:ext uri="{FF2B5EF4-FFF2-40B4-BE49-F238E27FC236}">
                <a16:creationId xmlns:a16="http://schemas.microsoft.com/office/drawing/2014/main" id="{DA64AB0A-9FEB-CF19-7934-D09A43E06151}"/>
              </a:ext>
            </a:extLst>
          </p:cNvPr>
          <p:cNvSpPr/>
          <p:nvPr/>
        </p:nvSpPr>
        <p:spPr>
          <a:xfrm>
            <a:off x="2091593" y="1561926"/>
            <a:ext cx="6696494" cy="1205516"/>
          </a:xfrm>
          <a:prstGeom prst="roundRect">
            <a:avLst>
              <a:gd name="adj" fmla="val 0"/>
            </a:avLst>
          </a:prstGeom>
          <a:solidFill>
            <a:srgbClr val="00643C"/>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3600" dirty="0"/>
              <a:t>Blink: </a:t>
            </a:r>
          </a:p>
          <a:p>
            <a:pPr algn="ctr"/>
            <a:r>
              <a:rPr lang="en-US" sz="3600" dirty="0"/>
              <a:t>Go ahead with pdf provided</a:t>
            </a:r>
          </a:p>
        </p:txBody>
      </p:sp>
      <p:sp>
        <p:nvSpPr>
          <p:cNvPr id="5" name="Rounded Rectangle 8">
            <a:extLst>
              <a:ext uri="{FF2B5EF4-FFF2-40B4-BE49-F238E27FC236}">
                <a16:creationId xmlns:a16="http://schemas.microsoft.com/office/drawing/2014/main" id="{3043C1A0-9A66-70B4-7206-8AF0683D04F9}"/>
              </a:ext>
            </a:extLst>
          </p:cNvPr>
          <p:cNvSpPr/>
          <p:nvPr/>
        </p:nvSpPr>
        <p:spPr>
          <a:xfrm>
            <a:off x="2091593" y="3276678"/>
            <a:ext cx="6696494" cy="1205516"/>
          </a:xfrm>
          <a:prstGeom prst="roundRect">
            <a:avLst>
              <a:gd name="adj" fmla="val 0"/>
            </a:avLst>
          </a:prstGeom>
          <a:solidFill>
            <a:srgbClr val="00643C"/>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3600" dirty="0"/>
              <a:t>Just Warmup</a:t>
            </a:r>
          </a:p>
        </p:txBody>
      </p:sp>
      <p:sp>
        <p:nvSpPr>
          <p:cNvPr id="8" name="Rounded Rectangle 7">
            <a:extLst>
              <a:ext uri="{FF2B5EF4-FFF2-40B4-BE49-F238E27FC236}">
                <a16:creationId xmlns:a16="http://schemas.microsoft.com/office/drawing/2014/main" id="{D9AEE647-9013-1B6C-C879-6CE2FCBEC58C}"/>
              </a:ext>
            </a:extLst>
          </p:cNvPr>
          <p:cNvSpPr/>
          <p:nvPr/>
        </p:nvSpPr>
        <p:spPr>
          <a:xfrm>
            <a:off x="11378885" y="6212560"/>
            <a:ext cx="834888" cy="653570"/>
          </a:xfrm>
          <a:prstGeom prst="roundRect">
            <a:avLst>
              <a:gd name="adj" fmla="val 50000"/>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3600" dirty="0"/>
              <a:t>8</a:t>
            </a:r>
          </a:p>
        </p:txBody>
      </p:sp>
    </p:spTree>
    <p:extLst>
      <p:ext uri="{BB962C8B-B14F-4D97-AF65-F5344CB8AC3E}">
        <p14:creationId xmlns:p14="http://schemas.microsoft.com/office/powerpoint/2010/main" val="160956748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571</TotalTime>
  <Words>1048</Words>
  <Application>Microsoft Macintosh PowerPoint</Application>
  <PresentationFormat>Widescreen</PresentationFormat>
  <Paragraphs>180</Paragraphs>
  <Slides>22</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22</vt:i4>
      </vt:variant>
    </vt:vector>
  </HeadingPairs>
  <TitlesOfParts>
    <vt:vector size="26" baseType="lpstr">
      <vt:lpstr>Aptos</vt:lpstr>
      <vt:lpstr>Aptos Display</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Khan, Alimul</dc:creator>
  <cp:lastModifiedBy>Khan, Alimul</cp:lastModifiedBy>
  <cp:revision>61</cp:revision>
  <dcterms:created xsi:type="dcterms:W3CDTF">2025-03-15T01:43:18Z</dcterms:created>
  <dcterms:modified xsi:type="dcterms:W3CDTF">2025-03-28T02:38:29Z</dcterms:modified>
</cp:coreProperties>
</file>